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9" r:id="rId1"/>
  </p:sldMasterIdLst>
  <p:sldIdLst>
    <p:sldId id="278" r:id="rId2"/>
    <p:sldId id="283" r:id="rId3"/>
    <p:sldId id="264" r:id="rId4"/>
    <p:sldId id="274" r:id="rId5"/>
    <p:sldId id="265" r:id="rId6"/>
    <p:sldId id="266" r:id="rId7"/>
    <p:sldId id="259" r:id="rId8"/>
    <p:sldId id="261" r:id="rId9"/>
    <p:sldId id="276" r:id="rId10"/>
    <p:sldId id="262" r:id="rId11"/>
    <p:sldId id="269" r:id="rId12"/>
    <p:sldId id="260" r:id="rId13"/>
    <p:sldId id="263" r:id="rId14"/>
    <p:sldId id="284" r:id="rId15"/>
    <p:sldId id="282" r:id="rId16"/>
    <p:sldId id="271" r:id="rId17"/>
    <p:sldId id="279" r:id="rId18"/>
    <p:sldId id="280" r:id="rId19"/>
    <p:sldId id="277" r:id="rId20"/>
    <p:sldId id="281"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660"/>
  </p:normalViewPr>
  <p:slideViewPr>
    <p:cSldViewPr>
      <p:cViewPr varScale="1">
        <p:scale>
          <a:sx n="71" d="100"/>
          <a:sy n="71" d="100"/>
        </p:scale>
        <p:origin x="80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D49B65E6-B62B-4CE0-AE50-3D1CC0805EED}" type="datetimeFigureOut">
              <a:rPr lang="en-GB" smtClean="0"/>
              <a:t>04/09/2022</a:t>
            </a:fld>
            <a:endParaRPr lang="en-GB"/>
          </a:p>
        </p:txBody>
      </p:sp>
      <p:sp>
        <p:nvSpPr>
          <p:cNvPr id="5" name="Footer Placeholder 4"/>
          <p:cNvSpPr>
            <a:spLocks noGrp="1"/>
          </p:cNvSpPr>
          <p:nvPr>
            <p:ph type="ftr" sz="quarter" idx="11"/>
          </p:nvPr>
        </p:nvSpPr>
        <p:spPr>
          <a:xfrm>
            <a:off x="914400" y="4323846"/>
            <a:ext cx="4880610" cy="365125"/>
          </a:xfrm>
        </p:spPr>
        <p:txBody>
          <a:bodyPr/>
          <a:lstStyle/>
          <a:p>
            <a:endParaRPr lang="en-GB"/>
          </a:p>
        </p:txBody>
      </p:sp>
      <p:sp>
        <p:nvSpPr>
          <p:cNvPr id="6" name="Slide Number Placeholder 5"/>
          <p:cNvSpPr>
            <a:spLocks noGrp="1"/>
          </p:cNvSpPr>
          <p:nvPr>
            <p:ph type="sldNum" sz="quarter" idx="12"/>
          </p:nvPr>
        </p:nvSpPr>
        <p:spPr>
          <a:xfrm>
            <a:off x="6057900" y="1430867"/>
            <a:ext cx="2171700" cy="365125"/>
          </a:xfrm>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40514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41854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a:xfrm>
            <a:off x="594360" y="381001"/>
            <a:ext cx="4830656" cy="365125"/>
          </a:xfrm>
        </p:spPr>
        <p:txBody>
          <a:bodyPr/>
          <a:lstStyle/>
          <a:p>
            <a:endParaRPr lang="en-GB"/>
          </a:p>
        </p:txBody>
      </p:sp>
      <p:sp>
        <p:nvSpPr>
          <p:cNvPr id="7" name="Slide Number Placeholder 6"/>
          <p:cNvSpPr>
            <a:spLocks noGrp="1"/>
          </p:cNvSpPr>
          <p:nvPr>
            <p:ph type="sldNum" sz="quarter" idx="12"/>
          </p:nvPr>
        </p:nvSpPr>
        <p:spPr>
          <a:xfrm>
            <a:off x="7882466" y="381001"/>
            <a:ext cx="667174" cy="365125"/>
          </a:xfrm>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3924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a:xfrm>
            <a:off x="594360" y="379438"/>
            <a:ext cx="4830656" cy="365125"/>
          </a:xfrm>
        </p:spPr>
        <p:txBody>
          <a:bodyPr/>
          <a:lstStyle/>
          <a:p>
            <a:endParaRPr lang="en-GB"/>
          </a:p>
        </p:txBody>
      </p:sp>
      <p:sp>
        <p:nvSpPr>
          <p:cNvPr id="7" name="Slide Number Placeholder 6"/>
          <p:cNvSpPr>
            <a:spLocks noGrp="1"/>
          </p:cNvSpPr>
          <p:nvPr>
            <p:ph type="sldNum" sz="quarter" idx="12"/>
          </p:nvPr>
        </p:nvSpPr>
        <p:spPr>
          <a:xfrm>
            <a:off x="7882466" y="381001"/>
            <a:ext cx="667174" cy="365125"/>
          </a:xfrm>
        </p:spPr>
        <p:txBody>
          <a:bodyPr/>
          <a:lstStyle/>
          <a:p>
            <a:fld id="{31FAFEF6-0727-41F5-8FF4-78D28D3A786D}" type="slidenum">
              <a:rPr lang="en-GB" smtClean="0"/>
              <a:t>‹#›</a:t>
            </a:fld>
            <a:endParaRPr lang="en-GB"/>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09238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a:xfrm>
            <a:off x="594360" y="378884"/>
            <a:ext cx="4830656" cy="365125"/>
          </a:xfrm>
        </p:spPr>
        <p:txBody>
          <a:bodyPr/>
          <a:lstStyle/>
          <a:p>
            <a:endParaRPr lang="en-GB"/>
          </a:p>
        </p:txBody>
      </p:sp>
      <p:sp>
        <p:nvSpPr>
          <p:cNvPr id="7" name="Slide Number Placeholder 6"/>
          <p:cNvSpPr>
            <a:spLocks noGrp="1"/>
          </p:cNvSpPr>
          <p:nvPr>
            <p:ph type="sldNum" sz="quarter" idx="12"/>
          </p:nvPr>
        </p:nvSpPr>
        <p:spPr>
          <a:xfrm>
            <a:off x="7882466" y="381001"/>
            <a:ext cx="667174" cy="365125"/>
          </a:xfrm>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771770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9B65E6-B62B-4CE0-AE50-3D1CC0805EED}" type="datetimeFigureOut">
              <a:rPr lang="en-GB" smtClean="0"/>
              <a:t>04/09/2022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1350148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9B65E6-B62B-4CE0-AE50-3D1CC0805EED}" type="datetimeFigureOut">
              <a:rPr lang="en-GB" smtClean="0"/>
              <a:t>04/09/2022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718180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9B65E6-B62B-4CE0-AE50-3D1CC0805EED}" type="datetimeFigureOut">
              <a:rPr lang="en-GB" smtClean="0"/>
              <a:t>04/09/2022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902849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D49B65E6-B62B-4CE0-AE50-3D1CC0805EED}" type="datetimeFigureOut">
              <a:rPr lang="en-GB" smtClean="0"/>
              <a:t>04/09/2022</a:t>
            </a:fld>
            <a:endParaRPr lang="en-GB"/>
          </a:p>
        </p:txBody>
      </p:sp>
      <p:sp>
        <p:nvSpPr>
          <p:cNvPr id="5" name="Footer Placeholder 4"/>
          <p:cNvSpPr>
            <a:spLocks noGrp="1"/>
          </p:cNvSpPr>
          <p:nvPr>
            <p:ph type="ftr" sz="quarter" idx="11"/>
          </p:nvPr>
        </p:nvSpPr>
        <p:spPr>
          <a:xfrm>
            <a:off x="594360" y="381001"/>
            <a:ext cx="4830656" cy="365125"/>
          </a:xfrm>
        </p:spPr>
        <p:txBody>
          <a:bodyPr/>
          <a:lstStyle/>
          <a:p>
            <a:endParaRPr lang="en-GB"/>
          </a:p>
        </p:txBody>
      </p:sp>
      <p:sp>
        <p:nvSpPr>
          <p:cNvPr id="6" name="Slide Number Placeholder 5"/>
          <p:cNvSpPr>
            <a:spLocks noGrp="1"/>
          </p:cNvSpPr>
          <p:nvPr>
            <p:ph type="sldNum" sz="quarter" idx="12"/>
          </p:nvPr>
        </p:nvSpPr>
        <p:spPr>
          <a:xfrm>
            <a:off x="7882466" y="381001"/>
            <a:ext cx="667174" cy="365125"/>
          </a:xfrm>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33346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9B65E6-B62B-4CE0-AE50-3D1CC0805EED}" type="datetimeFigureOut">
              <a:rPr lang="en-GB" smtClean="0"/>
              <a:t>04/09/2022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118884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D49B65E6-B62B-4CE0-AE50-3D1CC0805EED}" type="datetimeFigureOut">
              <a:rPr lang="en-GB" smtClean="0"/>
              <a:t>04/09/2022</a:t>
            </a:fld>
            <a:endParaRPr lang="en-GB"/>
          </a:p>
        </p:txBody>
      </p:sp>
      <p:sp>
        <p:nvSpPr>
          <p:cNvPr id="5" name="Footer Placeholder 4"/>
          <p:cNvSpPr>
            <a:spLocks noGrp="1"/>
          </p:cNvSpPr>
          <p:nvPr>
            <p:ph type="ftr" sz="quarter" idx="11"/>
          </p:nvPr>
        </p:nvSpPr>
        <p:spPr>
          <a:xfrm>
            <a:off x="594360" y="381001"/>
            <a:ext cx="4830656" cy="365125"/>
          </a:xfrm>
        </p:spPr>
        <p:txBody>
          <a:bodyPr/>
          <a:lstStyle/>
          <a:p>
            <a:endParaRPr lang="en-GB"/>
          </a:p>
        </p:txBody>
      </p:sp>
      <p:sp>
        <p:nvSpPr>
          <p:cNvPr id="6" name="Slide Number Placeholder 5"/>
          <p:cNvSpPr>
            <a:spLocks noGrp="1"/>
          </p:cNvSpPr>
          <p:nvPr>
            <p:ph type="sldNum" sz="quarter" idx="12"/>
          </p:nvPr>
        </p:nvSpPr>
        <p:spPr>
          <a:xfrm>
            <a:off x="7882466" y="381001"/>
            <a:ext cx="667173" cy="365125"/>
          </a:xfrm>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387867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302460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9B65E6-B62B-4CE0-AE50-3D1CC0805EED}" type="datetimeFigureOut">
              <a:rPr lang="en-GB" smtClean="0"/>
              <a:t>04/09/2022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324321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49B65E6-B62B-4CE0-AE50-3D1CC0805EED}" type="datetimeFigureOut">
              <a:rPr lang="en-GB" smtClean="0"/>
              <a:t>04/09/2022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07208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B65E6-B62B-4CE0-AE50-3D1CC0805EED}" type="datetimeFigureOut">
              <a:rPr lang="en-GB" smtClean="0"/>
              <a:t>04/09/2022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56027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3665725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9B65E6-B62B-4CE0-AE50-3D1CC0805EED}" type="datetimeFigureOut">
              <a:rPr lang="en-GB" smtClean="0"/>
              <a:t>04/09/2022</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FAFEF6-0727-41F5-8FF4-78D28D3A786D}" type="slidenum">
              <a:rPr lang="en-GB" smtClean="0"/>
              <a:t>‹#›</a:t>
            </a:fld>
            <a:endParaRPr lang="en-GB"/>
          </a:p>
        </p:txBody>
      </p:sp>
    </p:spTree>
    <p:extLst>
      <p:ext uri="{BB962C8B-B14F-4D97-AF65-F5344CB8AC3E}">
        <p14:creationId xmlns:p14="http://schemas.microsoft.com/office/powerpoint/2010/main" val="2312827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49B65E6-B62B-4CE0-AE50-3D1CC0805EED}" type="datetimeFigureOut">
              <a:rPr lang="en-GB" smtClean="0"/>
              <a:t>04/09/2022</a:t>
            </a:fld>
            <a:endParaRPr lang="en-GB"/>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FAFEF6-0727-41F5-8FF4-78D28D3A786D}" type="slidenum">
              <a:rPr lang="en-GB" smtClean="0"/>
              <a:t>‹#›</a:t>
            </a:fld>
            <a:endParaRPr lang="en-GB"/>
          </a:p>
        </p:txBody>
      </p:sp>
    </p:spTree>
    <p:extLst>
      <p:ext uri="{BB962C8B-B14F-4D97-AF65-F5344CB8AC3E}">
        <p14:creationId xmlns:p14="http://schemas.microsoft.com/office/powerpoint/2010/main" val="1201017370"/>
      </p:ext>
    </p:extLst>
  </p:cSld>
  <p:clrMap bg1="lt1" tx1="dk1" bg2="lt2" tx2="dk2" accent1="accent1" accent2="accent2" accent3="accent3" accent4="accent4" accent5="accent5" accent6="accent6" hlink="hlink" folHlink="folHlink"/>
  <p:sldLayoutIdLst>
    <p:sldLayoutId id="2147484080" r:id="rId1"/>
    <p:sldLayoutId id="2147484081"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 id="2147484093" r:id="rId14"/>
    <p:sldLayoutId id="2147484094" r:id="rId15"/>
    <p:sldLayoutId id="2147484095" r:id="rId16"/>
    <p:sldLayoutId id="214748409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thegrangeprimary.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classthree@thegrangeprimary.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hegrangeprimary.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872" y="1916832"/>
            <a:ext cx="8352928" cy="1143000"/>
          </a:xfrm>
        </p:spPr>
        <p:txBody>
          <a:bodyPr>
            <a:noAutofit/>
          </a:bodyPr>
          <a:lstStyle/>
          <a:p>
            <a:pPr algn="ctr"/>
            <a:r>
              <a:rPr lang="en-GB" sz="5400" b="1" u="sng" cap="none" dirty="0" smtClean="0">
                <a:latin typeface="Arial" panose="020B0604020202020204" pitchFamily="34" charset="0"/>
                <a:cs typeface="Arial" panose="020B0604020202020204" pitchFamily="34" charset="0"/>
              </a:rPr>
              <a:t>Meet The Teaching Team</a:t>
            </a:r>
            <a:br>
              <a:rPr lang="en-GB" sz="5400" b="1" u="sng" cap="none" dirty="0" smtClean="0">
                <a:latin typeface="Arial" panose="020B0604020202020204" pitchFamily="34" charset="0"/>
                <a:cs typeface="Arial" panose="020B0604020202020204" pitchFamily="34" charset="0"/>
              </a:rPr>
            </a:br>
            <a:r>
              <a:rPr lang="en-GB" sz="5400" b="1" u="sng" cap="none" dirty="0" smtClean="0">
                <a:latin typeface="Arial" panose="020B0604020202020204" pitchFamily="34" charset="0"/>
                <a:cs typeface="Arial" panose="020B0604020202020204" pitchFamily="34" charset="0"/>
              </a:rPr>
              <a:t>Class 3</a:t>
            </a:r>
            <a:r>
              <a:rPr lang="en-GB" sz="5400" cap="none" dirty="0" smtClean="0">
                <a:latin typeface="Arial" panose="020B0604020202020204" pitchFamily="34" charset="0"/>
                <a:cs typeface="Arial" panose="020B0604020202020204" pitchFamily="34" charset="0"/>
              </a:rPr>
              <a:t/>
            </a:r>
            <a:br>
              <a:rPr lang="en-GB" sz="5400" cap="none" dirty="0" smtClean="0">
                <a:latin typeface="Arial" panose="020B0604020202020204" pitchFamily="34" charset="0"/>
                <a:cs typeface="Arial" panose="020B0604020202020204" pitchFamily="34" charset="0"/>
              </a:rPr>
            </a:br>
            <a:r>
              <a:rPr lang="en-GB" sz="5400" cap="none" dirty="0" smtClean="0">
                <a:latin typeface="Arial" panose="020B0604020202020204" pitchFamily="34" charset="0"/>
                <a:cs typeface="Arial" panose="020B0604020202020204" pitchFamily="34" charset="0"/>
              </a:rPr>
              <a:t/>
            </a:r>
            <a:br>
              <a:rPr lang="en-GB" sz="5400" cap="none" dirty="0" smtClean="0">
                <a:latin typeface="Arial" panose="020B0604020202020204" pitchFamily="34" charset="0"/>
                <a:cs typeface="Arial" panose="020B0604020202020204" pitchFamily="34" charset="0"/>
              </a:rPr>
            </a:br>
            <a:r>
              <a:rPr lang="en-GB" sz="2400" i="1" cap="none" dirty="0" smtClean="0">
                <a:latin typeface="Arial" panose="020B0604020202020204" pitchFamily="34" charset="0"/>
                <a:cs typeface="Arial" panose="020B0604020202020204" pitchFamily="34" charset="0"/>
              </a:rPr>
              <a:t>September </a:t>
            </a:r>
            <a:r>
              <a:rPr lang="en-GB" sz="2400" i="1" cap="none" dirty="0" smtClean="0">
                <a:latin typeface="Arial" panose="020B0604020202020204" pitchFamily="34" charset="0"/>
                <a:cs typeface="Arial" panose="020B0604020202020204" pitchFamily="34" charset="0"/>
              </a:rPr>
              <a:t>2022</a:t>
            </a:r>
            <a:endParaRPr lang="en-GB" sz="2400" i="1" cap="none" dirty="0">
              <a:latin typeface="Arial" panose="020B0604020202020204" pitchFamily="34" charset="0"/>
              <a:cs typeface="Arial" panose="020B0604020202020204" pitchFamily="34" charset="0"/>
            </a:endParaRPr>
          </a:p>
        </p:txBody>
      </p:sp>
      <p:sp>
        <p:nvSpPr>
          <p:cNvPr id="4" name="Title 1"/>
          <p:cNvSpPr txBox="1">
            <a:spLocks/>
          </p:cNvSpPr>
          <p:nvPr/>
        </p:nvSpPr>
        <p:spPr>
          <a:xfrm>
            <a:off x="395536" y="443711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b="1" dirty="0" smtClean="0">
                <a:latin typeface="Arial" panose="020B0604020202020204" pitchFamily="34" charset="0"/>
                <a:cs typeface="Arial" panose="020B0604020202020204" pitchFamily="34" charset="0"/>
              </a:rPr>
              <a:t>Please make sure you have signed in before leaving thank you.</a:t>
            </a:r>
          </a:p>
        </p:txBody>
      </p:sp>
    </p:spTree>
    <p:extLst>
      <p:ext uri="{BB962C8B-B14F-4D97-AF65-F5344CB8AC3E}">
        <p14:creationId xmlns:p14="http://schemas.microsoft.com/office/powerpoint/2010/main" val="691419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552" y="776419"/>
            <a:ext cx="8183563" cy="1050925"/>
          </a:xfrm>
        </p:spPr>
        <p:txBody>
          <a:bodyPr>
            <a:no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Letters with a </a:t>
            </a:r>
            <a:br>
              <a:rPr lang="en-GB" sz="4800" b="1" u="sng" cap="none" dirty="0" smtClean="0">
                <a:latin typeface="Arial" panose="020B0604020202020204" pitchFamily="34" charset="0"/>
                <a:cs typeface="Arial" panose="020B0604020202020204" pitchFamily="34" charset="0"/>
              </a:rPr>
            </a:br>
            <a:r>
              <a:rPr lang="en-GB" sz="4800" b="1" u="sng" cap="none" dirty="0" smtClean="0">
                <a:latin typeface="Arial" panose="020B0604020202020204" pitchFamily="34" charset="0"/>
                <a:cs typeface="Arial" panose="020B0604020202020204" pitchFamily="34" charset="0"/>
              </a:rPr>
              <a:t>permission slip</a:t>
            </a:r>
          </a:p>
        </p:txBody>
      </p:sp>
      <p:sp>
        <p:nvSpPr>
          <p:cNvPr id="4" name="Rectangle 3"/>
          <p:cNvSpPr txBox="1">
            <a:spLocks noChangeArrowheads="1"/>
          </p:cNvSpPr>
          <p:nvPr/>
        </p:nvSpPr>
        <p:spPr>
          <a:xfrm>
            <a:off x="179512" y="2276872"/>
            <a:ext cx="8903643"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n-GB" altLang="en-US" sz="2800" dirty="0" smtClean="0">
                <a:latin typeface="Arial" panose="020B0604020202020204" pitchFamily="34" charset="0"/>
                <a:cs typeface="Arial" panose="020B0604020202020204" pitchFamily="34" charset="0"/>
              </a:rPr>
              <a:t>Some letters you receive may require you to send back to school a permission slip. </a:t>
            </a:r>
          </a:p>
          <a:p>
            <a:pPr>
              <a:lnSpc>
                <a:spcPct val="90000"/>
              </a:lnSpc>
            </a:pPr>
            <a:endParaRPr lang="en-GB" altLang="en-US" sz="2800" dirty="0">
              <a:latin typeface="Arial" panose="020B0604020202020204" pitchFamily="34" charset="0"/>
              <a:cs typeface="Arial" panose="020B0604020202020204" pitchFamily="34" charset="0"/>
            </a:endParaRPr>
          </a:p>
          <a:p>
            <a:pPr>
              <a:lnSpc>
                <a:spcPct val="90000"/>
              </a:lnSpc>
            </a:pPr>
            <a:r>
              <a:rPr lang="en-GB" altLang="en-US" sz="2800" dirty="0" smtClean="0">
                <a:latin typeface="Arial" panose="020B0604020202020204" pitchFamily="34" charset="0"/>
                <a:cs typeface="Arial" panose="020B0604020202020204" pitchFamily="34" charset="0"/>
              </a:rPr>
              <a:t>Please only send the permission slip back to school and </a:t>
            </a:r>
            <a:r>
              <a:rPr lang="en-GB" altLang="en-US" sz="2800" b="1" dirty="0" smtClean="0">
                <a:solidFill>
                  <a:srgbClr val="FF0000"/>
                </a:solidFill>
                <a:latin typeface="Arial" panose="020B0604020202020204" pitchFamily="34" charset="0"/>
                <a:cs typeface="Arial" panose="020B0604020202020204" pitchFamily="34" charset="0"/>
              </a:rPr>
              <a:t>retain the important information on the letter for future reference</a:t>
            </a:r>
            <a:r>
              <a:rPr lang="en-GB" altLang="en-US" sz="2800" dirty="0" smtClean="0">
                <a:solidFill>
                  <a:srgbClr val="FF0000"/>
                </a:solidFill>
                <a:latin typeface="Arial" panose="020B0604020202020204" pitchFamily="34" charset="0"/>
                <a:cs typeface="Arial" panose="020B0604020202020204" pitchFamily="34" charset="0"/>
              </a:rPr>
              <a:t>.  </a:t>
            </a:r>
          </a:p>
          <a:p>
            <a:pPr>
              <a:lnSpc>
                <a:spcPct val="90000"/>
              </a:lnSpc>
            </a:pPr>
            <a:endParaRPr lang="en-GB" altLang="en-US" sz="2800" dirty="0">
              <a:solidFill>
                <a:srgbClr val="FF0000"/>
              </a:solidFill>
              <a:latin typeface="Arial" panose="020B0604020202020204" pitchFamily="34" charset="0"/>
              <a:cs typeface="Arial" panose="020B0604020202020204" pitchFamily="34" charset="0"/>
            </a:endParaRPr>
          </a:p>
          <a:p>
            <a:pPr>
              <a:lnSpc>
                <a:spcPct val="90000"/>
              </a:lnSpc>
            </a:pPr>
            <a:r>
              <a:rPr lang="en-GB" altLang="en-US" sz="2800" dirty="0" smtClean="0">
                <a:latin typeface="Arial" panose="020B0604020202020204" pitchFamily="34" charset="0"/>
                <a:cs typeface="Arial" panose="020B0604020202020204" pitchFamily="34" charset="0"/>
              </a:rPr>
              <a:t>This will help to avoid unnecessary telephone calls to the school office. </a:t>
            </a:r>
          </a:p>
        </p:txBody>
      </p:sp>
    </p:spTree>
    <p:extLst>
      <p:ext uri="{BB962C8B-B14F-4D97-AF65-F5344CB8AC3E}">
        <p14:creationId xmlns:p14="http://schemas.microsoft.com/office/powerpoint/2010/main" val="3902844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552" y="476672"/>
            <a:ext cx="8183563" cy="1050925"/>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Book Bags</a:t>
            </a:r>
          </a:p>
        </p:txBody>
      </p:sp>
      <p:sp>
        <p:nvSpPr>
          <p:cNvPr id="4" name="Rectangle 3"/>
          <p:cNvSpPr txBox="1">
            <a:spLocks noChangeArrowheads="1"/>
          </p:cNvSpPr>
          <p:nvPr/>
        </p:nvSpPr>
        <p:spPr>
          <a:xfrm>
            <a:off x="395536" y="1988840"/>
            <a:ext cx="8424936" cy="20882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90000"/>
              </a:lnSpc>
              <a:buNone/>
            </a:pPr>
            <a:r>
              <a:rPr lang="en-GB" altLang="en-US" dirty="0" smtClean="0">
                <a:latin typeface="Arial" panose="020B0604020202020204" pitchFamily="34" charset="0"/>
                <a:cs typeface="Arial" panose="020B0604020202020204" pitchFamily="34" charset="0"/>
              </a:rPr>
              <a:t>Please ensure that you check your child’s book bag or their homework folder </a:t>
            </a:r>
            <a:r>
              <a:rPr lang="en-GB" altLang="en-US" b="1" dirty="0" smtClean="0">
                <a:latin typeface="Arial" panose="020B0604020202020204" pitchFamily="34" charset="0"/>
                <a:cs typeface="Arial" panose="020B0604020202020204" pitchFamily="34" charset="0"/>
              </a:rPr>
              <a:t>everyday</a:t>
            </a:r>
            <a:r>
              <a:rPr lang="en-GB" altLang="en-US" dirty="0" smtClean="0">
                <a:latin typeface="Arial" panose="020B0604020202020204" pitchFamily="34" charset="0"/>
                <a:cs typeface="Arial" panose="020B0604020202020204" pitchFamily="34" charset="0"/>
              </a:rPr>
              <a:t> as important letters or information may be found.</a:t>
            </a:r>
          </a:p>
        </p:txBody>
      </p:sp>
    </p:spTree>
    <p:extLst>
      <p:ext uri="{BB962C8B-B14F-4D97-AF65-F5344CB8AC3E}">
        <p14:creationId xmlns:p14="http://schemas.microsoft.com/office/powerpoint/2010/main" val="424602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8183563" cy="1050925"/>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Snack</a:t>
            </a:r>
          </a:p>
        </p:txBody>
      </p:sp>
      <p:sp>
        <p:nvSpPr>
          <p:cNvPr id="21507" name="Rectangle 3"/>
          <p:cNvSpPr>
            <a:spLocks noGrp="1" noChangeArrowheads="1"/>
          </p:cNvSpPr>
          <p:nvPr>
            <p:ph idx="1"/>
          </p:nvPr>
        </p:nvSpPr>
        <p:spPr>
          <a:xfrm>
            <a:off x="467544" y="1628800"/>
            <a:ext cx="8425884" cy="4187825"/>
          </a:xfrm>
        </p:spPr>
        <p:txBody>
          <a:bodyPr>
            <a:noAutofit/>
          </a:bodyPr>
          <a:lstStyle/>
          <a:p>
            <a:pPr marL="0" indent="0">
              <a:buNone/>
            </a:pPr>
            <a:r>
              <a:rPr lang="en-US" sz="2800" dirty="0" smtClean="0">
                <a:latin typeface="Arial" panose="020B0604020202020204" pitchFamily="34" charset="0"/>
                <a:cs typeface="Arial" panose="020B0604020202020204" pitchFamily="34" charset="0"/>
              </a:rPr>
              <a:t>Now that your child is in Key Stage 2, snack is no longer provided by the school. However, your child may still be bring a snack in for break time but please note the following:</a:t>
            </a:r>
            <a:endParaRPr lang="en-GB" sz="2800" dirty="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Only </a:t>
            </a:r>
            <a:r>
              <a:rPr lang="en-GB" sz="2800" dirty="0">
                <a:latin typeface="Arial" panose="020B0604020202020204" pitchFamily="34" charset="0"/>
                <a:cs typeface="Arial" panose="020B0604020202020204" pitchFamily="34" charset="0"/>
              </a:rPr>
              <a:t>fruit is permitted (e.g. an apple or a banana.) </a:t>
            </a:r>
            <a:endParaRPr lang="en-GB" sz="2800" dirty="0" smtClean="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Children </a:t>
            </a:r>
            <a:r>
              <a:rPr lang="en-GB" sz="2800" dirty="0">
                <a:latin typeface="Arial" panose="020B0604020202020204" pitchFamily="34" charset="0"/>
                <a:cs typeface="Arial" panose="020B0604020202020204" pitchFamily="34" charset="0"/>
              </a:rPr>
              <a:t>may </a:t>
            </a:r>
            <a:r>
              <a:rPr lang="en-GB" sz="2800" dirty="0" smtClean="0">
                <a:latin typeface="Arial" panose="020B0604020202020204" pitchFamily="34" charset="0"/>
                <a:cs typeface="Arial" panose="020B0604020202020204" pitchFamily="34" charset="0"/>
              </a:rPr>
              <a:t>bring </a:t>
            </a:r>
            <a:r>
              <a:rPr lang="en-GB" sz="2800" dirty="0">
                <a:latin typeface="Arial" panose="020B0604020202020204" pitchFamily="34" charset="0"/>
                <a:cs typeface="Arial" panose="020B0604020202020204" pitchFamily="34" charset="0"/>
              </a:rPr>
              <a:t>snack bars, biscuits, cereal bars </a:t>
            </a:r>
            <a:r>
              <a:rPr lang="en-GB" sz="2800" dirty="0" smtClean="0">
                <a:latin typeface="Arial" panose="020B0604020202020204" pitchFamily="34" charset="0"/>
                <a:cs typeface="Arial" panose="020B0604020202020204" pitchFamily="34" charset="0"/>
              </a:rPr>
              <a:t>etc. in their packed lunch but please do not send sweets.  </a:t>
            </a:r>
          </a:p>
          <a:p>
            <a:r>
              <a:rPr lang="en-GB" sz="2800" dirty="0" smtClean="0">
                <a:latin typeface="Arial" panose="020B0604020202020204" pitchFamily="34" charset="0"/>
                <a:cs typeface="Arial" panose="020B0604020202020204" pitchFamily="34" charset="0"/>
              </a:rPr>
              <a:t>Children are encouraged to bring a named water bottle containing only still, non-flavoured water.  </a:t>
            </a:r>
          </a:p>
          <a:p>
            <a:endParaRPr lang="en-GB" sz="2800" b="1" dirty="0" smtClean="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4533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63682" y="620688"/>
            <a:ext cx="7704667" cy="1025625"/>
          </a:xfrm>
        </p:spPr>
        <p:txBody>
          <a:bodyPr rtlCol="0">
            <a:noAutofit/>
          </a:bodyPr>
          <a:lstStyle/>
          <a:p>
            <a:pPr algn="ctr" eaLnBrk="1" fontAlgn="auto" hangingPunct="1">
              <a:spcAft>
                <a:spcPts val="0"/>
              </a:spcAft>
              <a:defRPr/>
            </a:pPr>
            <a:r>
              <a:rPr lang="en-GB" altLang="en-US" sz="48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Curriculum Overview</a:t>
            </a:r>
          </a:p>
        </p:txBody>
      </p:sp>
      <p:sp>
        <p:nvSpPr>
          <p:cNvPr id="25603" name="Rectangle 3"/>
          <p:cNvSpPr>
            <a:spLocks noGrp="1" noChangeArrowheads="1"/>
          </p:cNvSpPr>
          <p:nvPr>
            <p:ph idx="1"/>
          </p:nvPr>
        </p:nvSpPr>
        <p:spPr>
          <a:xfrm>
            <a:off x="395536" y="1772816"/>
            <a:ext cx="8424936" cy="4320480"/>
          </a:xfrm>
        </p:spPr>
        <p:txBody>
          <a:bodyPr rtlCol="0">
            <a:noAutofit/>
          </a:bodyPr>
          <a:lstStyle/>
          <a:p>
            <a:pPr marL="0" indent="0" eaLnBrk="1" fontAlgn="auto" hangingPunct="1">
              <a:lnSpc>
                <a:spcPct val="110000"/>
              </a:lnSpc>
              <a:spcBef>
                <a:spcPts val="0"/>
              </a:spcBef>
              <a:spcAft>
                <a:spcPts val="0"/>
              </a:spcAft>
              <a:buFont typeface="Wingdings" pitchFamily="2" charset="2"/>
              <a:buNone/>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In Class </a:t>
            </a:r>
            <a:r>
              <a:rPr lang="en-GB" altLang="en-US" sz="2400" dirty="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3</a:t>
            </a: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we study 2 broad topics:</a:t>
            </a:r>
          </a:p>
          <a:p>
            <a:pPr marL="0" indent="0" eaLnBrk="1" fontAlgn="auto" hangingPunct="1">
              <a:lnSpc>
                <a:spcPct val="110000"/>
              </a:lnSpc>
              <a:spcBef>
                <a:spcPts val="0"/>
              </a:spcBef>
              <a:spcAft>
                <a:spcPts val="0"/>
              </a:spcAft>
              <a:buFont typeface="Wingdings" pitchFamily="2" charset="2"/>
              <a:buNone/>
              <a:defRPr/>
            </a:pPr>
            <a:endPar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0" indent="0" eaLnBrk="1" fontAlgn="auto" hangingPunct="1">
              <a:lnSpc>
                <a:spcPct val="110000"/>
              </a:lnSpc>
              <a:spcBef>
                <a:spcPts val="0"/>
              </a:spcBef>
              <a:spcAft>
                <a:spcPts val="0"/>
              </a:spcAft>
              <a:buFont typeface="Wingdings" pitchFamily="2" charset="2"/>
              <a:buNone/>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Autumn 1, 2 and Spring 1 : The Stone Age	</a:t>
            </a:r>
          </a:p>
          <a:p>
            <a:pPr marL="0" indent="0" eaLnBrk="1" fontAlgn="auto" hangingPunct="1">
              <a:lnSpc>
                <a:spcPct val="110000"/>
              </a:lnSpc>
              <a:spcBef>
                <a:spcPts val="0"/>
              </a:spcBef>
              <a:spcAft>
                <a:spcPts val="0"/>
              </a:spcAft>
              <a:buFont typeface="Wingdings" pitchFamily="2" charset="2"/>
              <a:buNone/>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Spring 2, Summer 1 and 2: Our Local Area	</a:t>
            </a:r>
          </a:p>
          <a:p>
            <a:pPr marL="0" indent="0" eaLnBrk="1" fontAlgn="auto" hangingPunct="1">
              <a:lnSpc>
                <a:spcPct val="110000"/>
              </a:lnSpc>
              <a:spcBef>
                <a:spcPts val="0"/>
              </a:spcBef>
              <a:spcAft>
                <a:spcPts val="0"/>
              </a:spcAft>
              <a:buFont typeface="Wingdings" pitchFamily="2" charset="2"/>
              <a:buNone/>
              <a:defRPr/>
            </a:pPr>
            <a:endParaRPr lang="en-GB" altLang="en-US" sz="2400" dirty="0" smtClean="0">
              <a:latin typeface="Arial" panose="020B0604020202020204" pitchFamily="34" charset="0"/>
              <a:cs typeface="Arial" panose="020B0604020202020204" pitchFamily="34" charset="0"/>
            </a:endParaRPr>
          </a:p>
          <a:p>
            <a:pPr marL="0" indent="0" eaLnBrk="1" fontAlgn="auto" hangingPunct="1">
              <a:lnSpc>
                <a:spcPct val="110000"/>
              </a:lnSpc>
              <a:spcBef>
                <a:spcPts val="0"/>
              </a:spcBef>
              <a:spcAft>
                <a:spcPts val="0"/>
              </a:spcAft>
              <a:buFont typeface="Wingdings" pitchFamily="2" charset="2"/>
              <a:buNone/>
              <a:defRPr/>
            </a:pPr>
            <a:endParaRPr lang="en-GB" altLang="en-US" sz="2400" dirty="0" smtClean="0">
              <a:latin typeface="Arial" panose="020B0604020202020204" pitchFamily="34" charset="0"/>
              <a:cs typeface="Arial" panose="020B0604020202020204" pitchFamily="34" charset="0"/>
            </a:endParaRPr>
          </a:p>
          <a:p>
            <a:pPr marL="0" indent="0" eaLnBrk="1" fontAlgn="auto" hangingPunct="1">
              <a:lnSpc>
                <a:spcPct val="110000"/>
              </a:lnSpc>
              <a:spcBef>
                <a:spcPts val="0"/>
              </a:spcBef>
              <a:spcAft>
                <a:spcPts val="0"/>
              </a:spcAft>
              <a:buFont typeface="Wingdings" pitchFamily="2" charset="2"/>
              <a:buNone/>
              <a:defRPr/>
            </a:pPr>
            <a:r>
              <a:rPr lang="en-GB" altLang="en-US" sz="2000" dirty="0" smtClean="0">
                <a:latin typeface="Arial" panose="020B0604020202020204" pitchFamily="34" charset="0"/>
                <a:cs typeface="Arial" panose="020B0604020202020204" pitchFamily="34" charset="0"/>
              </a:rPr>
              <a:t>To support your child’s learning at home please encourage them to</a:t>
            </a:r>
          </a:p>
          <a:p>
            <a:pPr marL="0" indent="0" eaLnBrk="1" fontAlgn="auto" hangingPunct="1">
              <a:lnSpc>
                <a:spcPct val="110000"/>
              </a:lnSpc>
              <a:spcBef>
                <a:spcPts val="0"/>
              </a:spcBef>
              <a:spcAft>
                <a:spcPts val="0"/>
              </a:spcAft>
              <a:buFont typeface="Wingdings" pitchFamily="2" charset="2"/>
              <a:buNone/>
              <a:defRPr/>
            </a:pPr>
            <a:r>
              <a:rPr lang="en-GB" altLang="en-US" sz="2000" dirty="0" smtClean="0">
                <a:latin typeface="Arial" panose="020B0604020202020204" pitchFamily="34" charset="0"/>
                <a:cs typeface="Arial" panose="020B0604020202020204" pitchFamily="34" charset="0"/>
              </a:rPr>
              <a:t>carry out their own research using books or the Internet. A more detailed outline of topic coverage will be posted on our class page of our website each term (</a:t>
            </a:r>
            <a:r>
              <a:rPr lang="en-GB" altLang="en-US" sz="2000" dirty="0" smtClean="0">
                <a:latin typeface="Arial" panose="020B0604020202020204" pitchFamily="34" charset="0"/>
                <a:cs typeface="Arial" panose="020B0604020202020204" pitchFamily="34" charset="0"/>
                <a:hlinkClick r:id="rId2"/>
              </a:rPr>
              <a:t>www.thegrangeprimary.com</a:t>
            </a:r>
            <a:r>
              <a:rPr lang="en-GB" altLang="en-US" sz="2000" dirty="0" smtClean="0">
                <a:latin typeface="Arial" panose="020B0604020202020204" pitchFamily="34" charset="0"/>
                <a:cs typeface="Arial" panose="020B0604020202020204" pitchFamily="34" charset="0"/>
              </a:rPr>
              <a:t>).</a:t>
            </a:r>
          </a:p>
          <a:p>
            <a:pPr marL="0" indent="0" eaLnBrk="1" fontAlgn="auto" hangingPunct="1">
              <a:lnSpc>
                <a:spcPct val="110000"/>
              </a:lnSpc>
              <a:spcBef>
                <a:spcPts val="0"/>
              </a:spcBef>
              <a:spcAft>
                <a:spcPts val="0"/>
              </a:spcAft>
              <a:buFont typeface="Wingdings" pitchFamily="2" charset="2"/>
              <a:buNone/>
              <a:defRPr/>
            </a:pPr>
            <a:endParaRPr lang="en-GB" altLang="en-US" sz="2400" dirty="0">
              <a:latin typeface="Arial" panose="020B0604020202020204" pitchFamily="34" charset="0"/>
              <a:cs typeface="Arial" panose="020B0604020202020204" pitchFamily="34" charset="0"/>
            </a:endParaRPr>
          </a:p>
          <a:p>
            <a:pPr marL="0" indent="0" eaLnBrk="1" fontAlgn="auto" hangingPunct="1">
              <a:lnSpc>
                <a:spcPct val="110000"/>
              </a:lnSpc>
              <a:spcBef>
                <a:spcPts val="0"/>
              </a:spcBef>
              <a:spcAft>
                <a:spcPts val="0"/>
              </a:spcAft>
              <a:buFont typeface="Wingdings" pitchFamily="2" charset="2"/>
              <a:buNone/>
              <a:defRPr/>
            </a:pPr>
            <a:r>
              <a:rPr lang="en-GB" altLang="en-US" sz="2000" dirty="0" smtClean="0">
                <a:latin typeface="Arial" panose="020B0604020202020204" pitchFamily="34" charset="0"/>
                <a:cs typeface="Arial" panose="020B0604020202020204" pitchFamily="34" charset="0"/>
              </a:rPr>
              <a:t>Further details of the curriculum that we will be covering this year can be found on the Class 3 page of the school website.</a:t>
            </a:r>
          </a:p>
          <a:p>
            <a:pPr marL="0" indent="0" eaLnBrk="1" fontAlgn="auto" hangingPunct="1">
              <a:lnSpc>
                <a:spcPct val="110000"/>
              </a:lnSpc>
              <a:spcBef>
                <a:spcPts val="0"/>
              </a:spcBef>
              <a:spcAft>
                <a:spcPts val="0"/>
              </a:spcAft>
              <a:buFont typeface="Wingdings" pitchFamily="2" charset="2"/>
              <a:buNone/>
              <a:defRPr/>
            </a:pPr>
            <a:endParaRPr lang="en-GB" altLang="en-U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8731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63682" y="620688"/>
            <a:ext cx="7704667" cy="1025625"/>
          </a:xfrm>
        </p:spPr>
        <p:txBody>
          <a:bodyPr rtlCol="0">
            <a:noAutofit/>
          </a:bodyPr>
          <a:lstStyle/>
          <a:p>
            <a:pPr algn="ctr" eaLnBrk="1" fontAlgn="auto" hangingPunct="1">
              <a:spcAft>
                <a:spcPts val="0"/>
              </a:spcAft>
              <a:defRPr/>
            </a:pPr>
            <a:r>
              <a:rPr lang="en-GB" altLang="en-US" sz="48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Homework</a:t>
            </a:r>
          </a:p>
        </p:txBody>
      </p:sp>
      <p:sp>
        <p:nvSpPr>
          <p:cNvPr id="25603" name="Rectangle 3"/>
          <p:cNvSpPr>
            <a:spLocks noGrp="1" noChangeArrowheads="1"/>
          </p:cNvSpPr>
          <p:nvPr>
            <p:ph idx="1"/>
          </p:nvPr>
        </p:nvSpPr>
        <p:spPr>
          <a:xfrm>
            <a:off x="395536" y="1772816"/>
            <a:ext cx="8424936" cy="4320480"/>
          </a:xfrm>
        </p:spPr>
        <p:txBody>
          <a:bodyPr rtlCol="0">
            <a:noAutofit/>
          </a:bodyPr>
          <a:lstStyle/>
          <a:p>
            <a:pPr marL="0" indent="0" eaLnBrk="1" fontAlgn="auto" hangingPunct="1">
              <a:lnSpc>
                <a:spcPct val="100000"/>
              </a:lnSpc>
              <a:spcBef>
                <a:spcPts val="0"/>
              </a:spcBef>
              <a:spcAft>
                <a:spcPts val="0"/>
              </a:spcAft>
              <a:buFont typeface="Wingdings" pitchFamily="2" charset="2"/>
              <a:buNone/>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For the 2021-2022 academic year, the homework requirement will be as follows:</a:t>
            </a:r>
          </a:p>
          <a:p>
            <a:pPr marL="0" indent="0" eaLnBrk="1" fontAlgn="auto" hangingPunct="1">
              <a:lnSpc>
                <a:spcPct val="100000"/>
              </a:lnSpc>
              <a:spcBef>
                <a:spcPts val="0"/>
              </a:spcBef>
              <a:spcAft>
                <a:spcPts val="0"/>
              </a:spcAft>
              <a:buFont typeface="Wingdings" pitchFamily="2" charset="2"/>
              <a:buNone/>
              <a:defRPr/>
            </a:pPr>
            <a:endParaRPr lang="en-US" altLang="en-US" sz="2400" b="1" dirty="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a:lnSpc>
                <a:spcPct val="100000"/>
              </a:lnSpc>
              <a:spcBef>
                <a:spcPts val="0"/>
              </a:spcBef>
              <a:defRPr/>
            </a:pPr>
            <a:r>
              <a:rPr lang="en-US" altLang="en-US" sz="2400" b="1"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Reading</a:t>
            </a:r>
            <a:r>
              <a:rPr lang="en-US"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 Each school night (reading records must be signed by an adult)</a:t>
            </a:r>
          </a:p>
          <a:p>
            <a:pPr marL="0" indent="0">
              <a:lnSpc>
                <a:spcPct val="100000"/>
              </a:lnSpc>
              <a:spcBef>
                <a:spcPts val="0"/>
              </a:spcBef>
              <a:buNone/>
              <a:defRPr/>
            </a:pPr>
            <a:endParaRPr lang="en-US" altLang="en-US" sz="2400" b="1" dirty="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a:lnSpc>
                <a:spcPct val="100000"/>
              </a:lnSpc>
              <a:spcBef>
                <a:spcPts val="0"/>
              </a:spcBef>
              <a:defRPr/>
            </a:pPr>
            <a:r>
              <a:rPr lang="en-US" altLang="en-US" sz="2400" b="1"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Spelling </a:t>
            </a:r>
            <a:r>
              <a:rPr lang="en-US"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New spellings will be given on a Monday and children will be tested on a Friday.</a:t>
            </a:r>
          </a:p>
          <a:p>
            <a:pPr>
              <a:lnSpc>
                <a:spcPct val="100000"/>
              </a:lnSpc>
              <a:spcBef>
                <a:spcPts val="0"/>
              </a:spcBef>
              <a:defRPr/>
            </a:pPr>
            <a:endParaRPr lang="en-US" altLang="en-US" sz="2400" b="1" dirty="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a:lnSpc>
                <a:spcPct val="100000"/>
              </a:lnSpc>
              <a:spcBef>
                <a:spcPts val="0"/>
              </a:spcBef>
              <a:defRPr/>
            </a:pPr>
            <a:r>
              <a:rPr lang="en-US" altLang="en-US" sz="2400" b="1"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Times Tables</a:t>
            </a:r>
            <a:r>
              <a:rPr lang="en-US"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 Minimum of 15 minutes during the week on TT </a:t>
            </a:r>
            <a:r>
              <a:rPr lang="en-US" altLang="en-US" sz="2400" dirty="0" err="1"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Rockstars</a:t>
            </a:r>
            <a:r>
              <a:rPr lang="en-US"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(children who cannot access TT </a:t>
            </a:r>
            <a:r>
              <a:rPr lang="en-US" altLang="en-US" sz="2400" dirty="0" err="1"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Rockstars</a:t>
            </a:r>
            <a:r>
              <a:rPr lang="en-US"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at home will be given a paper based activity).</a:t>
            </a:r>
            <a:endParaRPr lang="en-GB" altLang="en-U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326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2"/>
          <p:cNvSpPr>
            <a:spLocks noGrp="1" noChangeArrowheads="1"/>
          </p:cNvSpPr>
          <p:nvPr>
            <p:ph type="title"/>
          </p:nvPr>
        </p:nvSpPr>
        <p:spPr>
          <a:xfrm>
            <a:off x="1619672" y="548680"/>
            <a:ext cx="6137672" cy="572691"/>
          </a:xfrm>
        </p:spPr>
        <p:txBody>
          <a:bodyPr>
            <a:noAutofit/>
          </a:bodyPr>
          <a:lstStyle/>
          <a:p>
            <a:pPr algn="ctr" eaLnBrk="1" hangingPunct="1"/>
            <a:r>
              <a:rPr lang="en-GB" altLang="en-US" sz="4800" b="1" u="sng" cap="none" dirty="0" smtClean="0">
                <a:latin typeface="Arial" panose="020B0604020202020204" pitchFamily="34" charset="0"/>
                <a:cs typeface="Arial" panose="020B0604020202020204" pitchFamily="34" charset="0"/>
              </a:rPr>
              <a:t>Reading</a:t>
            </a:r>
          </a:p>
        </p:txBody>
      </p:sp>
      <p:sp>
        <p:nvSpPr>
          <p:cNvPr id="118786" name="Rectangle 3"/>
          <p:cNvSpPr>
            <a:spLocks noGrp="1" noChangeArrowheads="1"/>
          </p:cNvSpPr>
          <p:nvPr>
            <p:ph idx="1"/>
          </p:nvPr>
        </p:nvSpPr>
        <p:spPr>
          <a:xfrm>
            <a:off x="539552" y="1556792"/>
            <a:ext cx="8208912" cy="4536504"/>
          </a:xfrm>
        </p:spPr>
        <p:txBody>
          <a:bodyPr>
            <a:noAutofit/>
          </a:bodyPr>
          <a:lstStyle/>
          <a:p>
            <a:pPr marL="0" indent="0">
              <a:spcBef>
                <a:spcPts val="0"/>
              </a:spcBef>
              <a:spcAft>
                <a:spcPts val="0"/>
              </a:spcAft>
              <a:buNone/>
            </a:pPr>
            <a:r>
              <a:rPr lang="en-GB" altLang="en-US" sz="2200" dirty="0">
                <a:latin typeface="Arial" panose="020B0604020202020204" pitchFamily="34" charset="0"/>
                <a:cs typeface="Arial" panose="020B0604020202020204" pitchFamily="34" charset="0"/>
              </a:rPr>
              <a:t>Throughout the </a:t>
            </a:r>
            <a:r>
              <a:rPr lang="en-GB" altLang="en-US" sz="2200" dirty="0" smtClean="0">
                <a:latin typeface="Arial" panose="020B0604020202020204" pitchFamily="34" charset="0"/>
                <a:cs typeface="Arial" panose="020B0604020202020204" pitchFamily="34" charset="0"/>
              </a:rPr>
              <a:t>week your child will bring home reading books from our levelled school reading scheme.</a:t>
            </a:r>
          </a:p>
          <a:p>
            <a:pPr marL="0" indent="0">
              <a:spcBef>
                <a:spcPts val="0"/>
              </a:spcBef>
              <a:spcAft>
                <a:spcPts val="0"/>
              </a:spcAft>
              <a:buNone/>
            </a:pPr>
            <a:endParaRPr lang="en-GB" altLang="en-US" sz="2200" dirty="0">
              <a:latin typeface="Arial" panose="020B0604020202020204" pitchFamily="34" charset="0"/>
              <a:cs typeface="Arial" panose="020B0604020202020204" pitchFamily="34" charset="0"/>
            </a:endParaRPr>
          </a:p>
          <a:p>
            <a:pPr>
              <a:spcBef>
                <a:spcPts val="0"/>
              </a:spcBef>
              <a:spcAft>
                <a:spcPts val="0"/>
              </a:spcAft>
              <a:buFont typeface="Arial" panose="020B0604020202020204" pitchFamily="34" charset="0"/>
              <a:buChar char="•"/>
            </a:pPr>
            <a:r>
              <a:rPr lang="en-GB" altLang="en-US" sz="2200" dirty="0">
                <a:latin typeface="Arial" panose="020B0604020202020204" pitchFamily="34" charset="0"/>
                <a:cs typeface="Arial" panose="020B0604020202020204" pitchFamily="34" charset="0"/>
              </a:rPr>
              <a:t>They will also bring home a reading record book which contains vital information about the ways that you can support your child’s reading development</a:t>
            </a:r>
            <a:r>
              <a:rPr lang="en-GB" altLang="en-US" sz="2200" dirty="0" smtClean="0">
                <a:latin typeface="Arial" panose="020B0604020202020204" pitchFamily="34" charset="0"/>
                <a:cs typeface="Arial" panose="020B0604020202020204" pitchFamily="34" charset="0"/>
              </a:rPr>
              <a:t>. </a:t>
            </a:r>
          </a:p>
          <a:p>
            <a:pPr>
              <a:spcBef>
                <a:spcPts val="0"/>
              </a:spcBef>
              <a:spcAft>
                <a:spcPts val="0"/>
              </a:spcAft>
              <a:buFont typeface="Arial" panose="020B0604020202020204" pitchFamily="34" charset="0"/>
              <a:buChar char="•"/>
            </a:pPr>
            <a:endParaRPr lang="en-GB" altLang="en-US" sz="2200" dirty="0">
              <a:latin typeface="Arial" panose="020B0604020202020204" pitchFamily="34" charset="0"/>
              <a:cs typeface="Arial" panose="020B0604020202020204" pitchFamily="34" charset="0"/>
            </a:endParaRPr>
          </a:p>
          <a:p>
            <a:pPr>
              <a:spcBef>
                <a:spcPts val="0"/>
              </a:spcBef>
              <a:spcAft>
                <a:spcPts val="0"/>
              </a:spcAft>
            </a:pPr>
            <a:r>
              <a:rPr lang="en-GB" altLang="en-US" sz="2200" dirty="0">
                <a:latin typeface="Arial" panose="020B0604020202020204" pitchFamily="34" charset="0"/>
                <a:cs typeface="Arial" panose="020B0604020202020204" pitchFamily="34" charset="0"/>
              </a:rPr>
              <a:t>We require you to read with your child </a:t>
            </a:r>
            <a:r>
              <a:rPr lang="en-GB" altLang="en-US" sz="2200" dirty="0" smtClean="0">
                <a:latin typeface="Arial" panose="020B0604020202020204" pitchFamily="34" charset="0"/>
                <a:cs typeface="Arial" panose="020B0604020202020204" pitchFamily="34" charset="0"/>
              </a:rPr>
              <a:t>each school night and </a:t>
            </a:r>
            <a:r>
              <a:rPr lang="en-GB" altLang="en-US" sz="2200" dirty="0">
                <a:latin typeface="Arial" panose="020B0604020202020204" pitchFamily="34" charset="0"/>
                <a:cs typeface="Arial" panose="020B0604020202020204" pitchFamily="34" charset="0"/>
              </a:rPr>
              <a:t>maintain a dialogue with us through this book. </a:t>
            </a:r>
            <a:endParaRPr lang="en-GB" altLang="en-US" sz="2200" dirty="0" smtClean="0">
              <a:latin typeface="Arial" panose="020B0604020202020204" pitchFamily="34" charset="0"/>
              <a:cs typeface="Arial" panose="020B0604020202020204" pitchFamily="34" charset="0"/>
            </a:endParaRPr>
          </a:p>
          <a:p>
            <a:pPr>
              <a:spcBef>
                <a:spcPts val="0"/>
              </a:spcBef>
              <a:spcAft>
                <a:spcPts val="0"/>
              </a:spcAft>
            </a:pPr>
            <a:endParaRPr lang="en-GB" altLang="en-US" sz="2200" dirty="0">
              <a:latin typeface="Arial" panose="020B0604020202020204" pitchFamily="34" charset="0"/>
              <a:cs typeface="Arial" panose="020B0604020202020204" pitchFamily="34" charset="0"/>
            </a:endParaRPr>
          </a:p>
          <a:p>
            <a:pPr>
              <a:spcBef>
                <a:spcPts val="0"/>
              </a:spcBef>
              <a:spcAft>
                <a:spcPts val="0"/>
              </a:spcAft>
            </a:pPr>
            <a:r>
              <a:rPr lang="en-GB" altLang="en-US" sz="2200" dirty="0">
                <a:latin typeface="Arial" panose="020B0604020202020204" pitchFamily="34" charset="0"/>
                <a:cs typeface="Arial" panose="020B0604020202020204" pitchFamily="34" charset="0"/>
              </a:rPr>
              <a:t>A written comment about your child’s reading should be made </a:t>
            </a:r>
            <a:r>
              <a:rPr lang="en-GB" altLang="en-US" sz="2200" dirty="0" smtClean="0">
                <a:latin typeface="Arial" panose="020B0604020202020204" pitchFamily="34" charset="0"/>
                <a:cs typeface="Arial" panose="020B0604020202020204" pitchFamily="34" charset="0"/>
              </a:rPr>
              <a:t>daily. These may include the questions you asked them to check their understanding or how fluently they read or if they had to sound out many words.</a:t>
            </a:r>
            <a:endParaRPr lang="en-GB" altLang="en-US" sz="2200" dirty="0">
              <a:latin typeface="Arial" panose="020B0604020202020204" pitchFamily="34" charset="0"/>
              <a:cs typeface="Arial" panose="020B0604020202020204" pitchFamily="34" charset="0"/>
            </a:endParaRPr>
          </a:p>
          <a:p>
            <a:pPr marL="198835" indent="-198835">
              <a:spcBef>
                <a:spcPts val="0"/>
              </a:spcBef>
              <a:spcAft>
                <a:spcPts val="0"/>
              </a:spcAft>
              <a:buFont typeface="Wingdings 2" panose="05020102010507070707" pitchFamily="18" charset="2"/>
              <a:buChar char=""/>
            </a:pPr>
            <a:endParaRPr lang="en-GB" altLang="en-US" sz="22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5675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71600" y="757128"/>
            <a:ext cx="7704667" cy="1080120"/>
          </a:xfrm>
        </p:spPr>
        <p:txBody>
          <a:bodyPr rtlCol="0">
            <a:noAutofit/>
          </a:bodyPr>
          <a:lstStyle/>
          <a:p>
            <a:pPr algn="ctr">
              <a:defRPr/>
            </a:pPr>
            <a:r>
              <a:rPr lang="en-GB" altLang="en-US" sz="44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Relationships and Health </a:t>
            </a:r>
            <a:r>
              <a:rPr lang="en-GB" altLang="en-US" sz="4400" b="1" u="sng" cap="none" dirty="0">
                <a:effectLst>
                  <a:outerShdw blurRad="38100" dist="38100" dir="2700000" algn="tl">
                    <a:srgbClr val="FFFFFF"/>
                  </a:outerShdw>
                </a:effectLst>
                <a:latin typeface="Arial" panose="020B0604020202020204" pitchFamily="34" charset="0"/>
                <a:cs typeface="Arial" panose="020B0604020202020204" pitchFamily="34" charset="0"/>
              </a:rPr>
              <a:t>E</a:t>
            </a:r>
            <a:r>
              <a:rPr lang="en-GB" altLang="en-US" sz="44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ducation</a:t>
            </a:r>
          </a:p>
        </p:txBody>
      </p:sp>
      <p:sp>
        <p:nvSpPr>
          <p:cNvPr id="25603" name="Rectangle 3"/>
          <p:cNvSpPr>
            <a:spLocks noGrp="1" noChangeArrowheads="1"/>
          </p:cNvSpPr>
          <p:nvPr>
            <p:ph idx="1"/>
          </p:nvPr>
        </p:nvSpPr>
        <p:spPr>
          <a:xfrm>
            <a:off x="395536" y="1844824"/>
            <a:ext cx="8611149" cy="4565948"/>
          </a:xfrm>
        </p:spPr>
        <p:txBody>
          <a:bodyPr rtlCol="0">
            <a:normAutofit/>
          </a:bodyPr>
          <a:lstStyle/>
          <a:p>
            <a:pPr marL="0" indent="0" eaLnBrk="1" fontAlgn="auto" hangingPunct="1">
              <a:lnSpc>
                <a:spcPct val="80000"/>
              </a:lnSpc>
              <a:spcAft>
                <a:spcPts val="0"/>
              </a:spcAft>
              <a:buFont typeface="Wingdings" pitchFamily="2" charset="2"/>
              <a:buNone/>
              <a:defRPr/>
            </a:pPr>
            <a:endParaRPr lang="en-GB" alt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We now deliver Health and Relationships lessons using Discovery Education’s Health and Relationships curriculum. The curriculum covers the statutory requirements for teaching primary Health Education and Relationships Education. It contains lessons for teaching all aspects of the guidelines the non-statutory aspects of Primary </a:t>
            </a: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ex Education at an age-appropriate level.</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Parents have the right to request that their child be withdrawn from Sex Education lessons delivered as part of statutory Relationships and Health Education.</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If you would like a copy of an overview of the curriculum for your child’s year group, please contact the school office.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59441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43608" y="116632"/>
            <a:ext cx="7704667" cy="1025625"/>
          </a:xfrm>
        </p:spPr>
        <p:txBody>
          <a:bodyPr rtlCol="0">
            <a:normAutofit/>
          </a:bodyPr>
          <a:lstStyle/>
          <a:p>
            <a:pPr algn="ctr" eaLnBrk="1" fontAlgn="auto" hangingPunct="1">
              <a:spcAft>
                <a:spcPts val="0"/>
              </a:spcAft>
              <a:defRPr/>
            </a:pPr>
            <a:r>
              <a:rPr lang="en-GB" altLang="en-US" sz="48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P.E.</a:t>
            </a:r>
          </a:p>
        </p:txBody>
      </p:sp>
      <p:sp>
        <p:nvSpPr>
          <p:cNvPr id="25603" name="Rectangle 3"/>
          <p:cNvSpPr>
            <a:spLocks noGrp="1" noChangeArrowheads="1"/>
          </p:cNvSpPr>
          <p:nvPr>
            <p:ph idx="1"/>
          </p:nvPr>
        </p:nvSpPr>
        <p:spPr>
          <a:xfrm>
            <a:off x="395536" y="1628800"/>
            <a:ext cx="8568952" cy="4680520"/>
          </a:xfrm>
        </p:spPr>
        <p:txBody>
          <a:bodyPr rtlCol="0">
            <a:normAutofit fontScale="92500" lnSpcReduction="20000"/>
          </a:bodyPr>
          <a:lstStyle/>
          <a:p>
            <a:pPr>
              <a:lnSpc>
                <a:spcPct val="110000"/>
              </a:lnSpc>
              <a:spcBef>
                <a:spcPts val="0"/>
              </a:spcBef>
              <a:defRPr/>
            </a:pPr>
            <a:r>
              <a:rPr lang="en-GB" altLang="en-US" sz="2400" dirty="0" smtClean="0">
                <a:latin typeface="Arial" panose="020B0604020202020204" pitchFamily="34" charset="0"/>
                <a:cs typeface="Arial" panose="020B0604020202020204" pitchFamily="34" charset="0"/>
              </a:rPr>
              <a:t>PE in Class 3 is on </a:t>
            </a:r>
            <a:r>
              <a:rPr lang="en-GB" altLang="en-US" sz="2400" b="1" dirty="0" smtClean="0">
                <a:latin typeface="Arial" panose="020B0604020202020204" pitchFamily="34" charset="0"/>
                <a:cs typeface="Arial" panose="020B0604020202020204" pitchFamily="34" charset="0"/>
              </a:rPr>
              <a:t>Tuesday</a:t>
            </a:r>
            <a:r>
              <a:rPr lang="en-GB" altLang="en-US" sz="2400" dirty="0" smtClean="0">
                <a:latin typeface="Arial" panose="020B0604020202020204" pitchFamily="34" charset="0"/>
                <a:cs typeface="Arial" panose="020B0604020202020204" pitchFamily="34" charset="0"/>
              </a:rPr>
              <a:t> and </a:t>
            </a:r>
            <a:r>
              <a:rPr lang="en-GB" altLang="en-US" sz="2400" b="1" dirty="0" smtClean="0">
                <a:latin typeface="Arial" panose="020B0604020202020204" pitchFamily="34" charset="0"/>
                <a:cs typeface="Arial" panose="020B0604020202020204" pitchFamily="34" charset="0"/>
              </a:rPr>
              <a:t>Thursday.</a:t>
            </a:r>
          </a:p>
          <a:p>
            <a:pPr>
              <a:lnSpc>
                <a:spcPct val="110000"/>
              </a:lnSpc>
              <a:spcBef>
                <a:spcPts val="0"/>
              </a:spcBef>
              <a:defRPr/>
            </a:pPr>
            <a:endParaRPr lang="en-US" altLang="en-US" sz="2400" b="1" dirty="0">
              <a:latin typeface="Arial" panose="020B0604020202020204" pitchFamily="34" charset="0"/>
              <a:cs typeface="Arial" panose="020B0604020202020204" pitchFamily="34" charset="0"/>
            </a:endParaRPr>
          </a:p>
          <a:p>
            <a:pPr>
              <a:lnSpc>
                <a:spcPct val="110000"/>
              </a:lnSpc>
              <a:spcBef>
                <a:spcPts val="0"/>
              </a:spcBef>
              <a:defRPr/>
            </a:pPr>
            <a:r>
              <a:rPr lang="en-US" altLang="en-US" sz="2400" dirty="0" smtClean="0">
                <a:latin typeface="Arial" panose="020B0604020202020204" pitchFamily="34" charset="0"/>
                <a:cs typeface="Arial" panose="020B0604020202020204" pitchFamily="34" charset="0"/>
              </a:rPr>
              <a:t>Could you please ensure that your child has an appropriate kit in school (in a separate bag to their book bags) which can be left in school for the duration of the half term.</a:t>
            </a:r>
            <a:endParaRPr lang="en-GB" altLang="en-US" sz="2400" dirty="0" smtClean="0">
              <a:latin typeface="Arial" panose="020B0604020202020204" pitchFamily="34" charset="0"/>
              <a:cs typeface="Arial" panose="020B0604020202020204" pitchFamily="34" charset="0"/>
            </a:endParaRPr>
          </a:p>
          <a:p>
            <a:pPr>
              <a:lnSpc>
                <a:spcPct val="110000"/>
              </a:lnSpc>
              <a:spcBef>
                <a:spcPts val="0"/>
              </a:spcBef>
              <a:defRPr/>
            </a:pPr>
            <a:endParaRPr lang="en-GB" altLang="en-US" sz="2400" b="1" dirty="0">
              <a:latin typeface="Arial" panose="020B0604020202020204" pitchFamily="34" charset="0"/>
              <a:cs typeface="Arial" panose="020B0604020202020204" pitchFamily="34" charset="0"/>
            </a:endParaRPr>
          </a:p>
          <a:p>
            <a:pPr>
              <a:lnSpc>
                <a:spcPct val="110000"/>
              </a:lnSpc>
              <a:spcBef>
                <a:spcPts val="0"/>
              </a:spcBef>
              <a:defRPr/>
            </a:pPr>
            <a:r>
              <a:rPr lang="en-US" altLang="en-US" sz="2400" dirty="0" smtClean="0">
                <a:latin typeface="Arial" panose="020B0604020202020204" pitchFamily="34" charset="0"/>
                <a:cs typeface="Arial" panose="020B0604020202020204" pitchFamily="34" charset="0"/>
              </a:rPr>
              <a:t>Your child should wear black shorts, a red Grange t-shirt and black pumps (indoor) or trainers (outdoor). </a:t>
            </a:r>
          </a:p>
          <a:p>
            <a:pPr marL="0" indent="0">
              <a:lnSpc>
                <a:spcPct val="110000"/>
              </a:lnSpc>
              <a:spcBef>
                <a:spcPts val="0"/>
              </a:spcBef>
              <a:buNone/>
              <a:defRPr/>
            </a:pPr>
            <a:endParaRPr lang="en-GB" altLang="en-US" sz="2400" dirty="0">
              <a:latin typeface="Arial" panose="020B0604020202020204" pitchFamily="34" charset="0"/>
              <a:cs typeface="Arial" panose="020B0604020202020204" pitchFamily="34" charset="0"/>
            </a:endParaRPr>
          </a:p>
          <a:p>
            <a:pPr>
              <a:lnSpc>
                <a:spcPct val="110000"/>
              </a:lnSpc>
              <a:spcBef>
                <a:spcPts val="0"/>
              </a:spcBef>
              <a:defRPr/>
            </a:pPr>
            <a:r>
              <a:rPr lang="en-US" altLang="en-US" sz="2400" dirty="0" smtClean="0">
                <a:latin typeface="Arial" panose="020B0604020202020204" pitchFamily="34" charset="0"/>
                <a:cs typeface="Arial" panose="020B0604020202020204" pitchFamily="34" charset="0"/>
              </a:rPr>
              <a:t>It is vital for your child’s health and development that they take part fully in P.E. lessons. Therefore, if your child presents without a kit, we will contact you to try to arrange for a kit to be brought into school.</a:t>
            </a:r>
          </a:p>
          <a:p>
            <a:pPr>
              <a:lnSpc>
                <a:spcPct val="110000"/>
              </a:lnSpc>
              <a:spcBef>
                <a:spcPts val="0"/>
              </a:spcBef>
              <a:defRPr/>
            </a:pPr>
            <a:endParaRPr lang="en-US" altLang="en-US" sz="2400" dirty="0">
              <a:latin typeface="Arial" panose="020B0604020202020204" pitchFamily="34" charset="0"/>
              <a:cs typeface="Arial" panose="020B0604020202020204" pitchFamily="34" charset="0"/>
            </a:endParaRPr>
          </a:p>
          <a:p>
            <a:pPr>
              <a:lnSpc>
                <a:spcPct val="110000"/>
              </a:lnSpc>
              <a:spcBef>
                <a:spcPts val="0"/>
              </a:spcBef>
              <a:defRPr/>
            </a:pPr>
            <a:r>
              <a:rPr lang="en-US" altLang="en-US" sz="2400" dirty="0" smtClean="0">
                <a:latin typeface="Arial" panose="020B0604020202020204" pitchFamily="34" charset="0"/>
                <a:cs typeface="Arial" panose="020B0604020202020204" pitchFamily="34" charset="0"/>
              </a:rPr>
              <a:t>Could you please ensure that all P.E. kit is labelled also.</a:t>
            </a:r>
            <a:endParaRPr lang="en-GB"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9195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043608" y="116632"/>
            <a:ext cx="7704667" cy="1025625"/>
          </a:xfrm>
        </p:spPr>
        <p:txBody>
          <a:bodyPr rtlCol="0">
            <a:normAutofit/>
          </a:bodyPr>
          <a:lstStyle/>
          <a:p>
            <a:pPr algn="ctr" eaLnBrk="1" fontAlgn="auto" hangingPunct="1">
              <a:spcAft>
                <a:spcPts val="0"/>
              </a:spcAft>
              <a:defRPr/>
            </a:pPr>
            <a:r>
              <a:rPr lang="en-GB" altLang="en-US" sz="4800" b="1" u="sng" cap="none" dirty="0" smtClean="0">
                <a:effectLst>
                  <a:outerShdw blurRad="38100" dist="38100" dir="2700000" algn="tl">
                    <a:srgbClr val="FFFFFF"/>
                  </a:outerShdw>
                </a:effectLst>
                <a:latin typeface="Arial" panose="020B0604020202020204" pitchFamily="34" charset="0"/>
                <a:cs typeface="Arial" panose="020B0604020202020204" pitchFamily="34" charset="0"/>
              </a:rPr>
              <a:t>P.E.</a:t>
            </a:r>
          </a:p>
        </p:txBody>
      </p:sp>
      <p:sp>
        <p:nvSpPr>
          <p:cNvPr id="25603" name="Rectangle 3"/>
          <p:cNvSpPr>
            <a:spLocks noGrp="1" noChangeArrowheads="1"/>
          </p:cNvSpPr>
          <p:nvPr>
            <p:ph idx="1"/>
          </p:nvPr>
        </p:nvSpPr>
        <p:spPr>
          <a:xfrm>
            <a:off x="539551" y="1628800"/>
            <a:ext cx="8208723" cy="4320480"/>
          </a:xfrm>
        </p:spPr>
        <p:txBody>
          <a:bodyPr rtlCol="0">
            <a:normAutofit/>
          </a:bodyPr>
          <a:lstStyle/>
          <a:p>
            <a:pPr>
              <a:lnSpc>
                <a:spcPct val="80000"/>
              </a:lnSpc>
              <a:defRPr/>
            </a:pPr>
            <a:r>
              <a:rPr lang="en-GB" altLang="en-US" sz="2800" dirty="0" smtClean="0">
                <a:latin typeface="Arial" panose="020B0604020202020204" pitchFamily="34" charset="0"/>
                <a:cs typeface="Arial" panose="020B0604020202020204" pitchFamily="34" charset="0"/>
              </a:rPr>
              <a:t>In January, children will take part in swimming lessons at The Meadows, </a:t>
            </a:r>
            <a:r>
              <a:rPr lang="en-GB" altLang="en-US" sz="2800" dirty="0" err="1" smtClean="0">
                <a:latin typeface="Arial" panose="020B0604020202020204" pitchFamily="34" charset="0"/>
                <a:cs typeface="Arial" panose="020B0604020202020204" pitchFamily="34" charset="0"/>
              </a:rPr>
              <a:t>Maghull</a:t>
            </a:r>
            <a:r>
              <a:rPr lang="en-GB" altLang="en-US" sz="2800" dirty="0" smtClean="0">
                <a:latin typeface="Arial" panose="020B0604020202020204" pitchFamily="34" charset="0"/>
                <a:cs typeface="Arial" panose="020B0604020202020204" pitchFamily="34" charset="0"/>
              </a:rPr>
              <a:t>.</a:t>
            </a:r>
          </a:p>
          <a:p>
            <a:pPr>
              <a:lnSpc>
                <a:spcPct val="80000"/>
              </a:lnSpc>
              <a:defRPr/>
            </a:pPr>
            <a:endParaRPr lang="en-GB" altLang="en-US" sz="2800" dirty="0">
              <a:latin typeface="Arial" panose="020B0604020202020204" pitchFamily="34" charset="0"/>
              <a:cs typeface="Arial" panose="020B0604020202020204" pitchFamily="34" charset="0"/>
            </a:endParaRPr>
          </a:p>
          <a:p>
            <a:pPr>
              <a:lnSpc>
                <a:spcPct val="80000"/>
              </a:lnSpc>
              <a:defRPr/>
            </a:pPr>
            <a:r>
              <a:rPr lang="en-GB" altLang="en-US" sz="2800" dirty="0" smtClean="0">
                <a:latin typeface="Arial" panose="020B0604020202020204" pitchFamily="34" charset="0"/>
                <a:cs typeface="Arial" panose="020B0604020202020204" pitchFamily="34" charset="0"/>
              </a:rPr>
              <a:t>A letter closer to the time will be sent out informing you of further details.</a:t>
            </a:r>
          </a:p>
          <a:p>
            <a:pPr>
              <a:lnSpc>
                <a:spcPct val="80000"/>
              </a:lnSpc>
              <a:defRPr/>
            </a:pPr>
            <a:endParaRPr lang="en-GB"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320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552" y="332656"/>
            <a:ext cx="7920880" cy="791493"/>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 Trips </a:t>
            </a:r>
          </a:p>
        </p:txBody>
      </p:sp>
      <p:sp>
        <p:nvSpPr>
          <p:cNvPr id="2" name="TextBox 1"/>
          <p:cNvSpPr txBox="1"/>
          <p:nvPr/>
        </p:nvSpPr>
        <p:spPr>
          <a:xfrm>
            <a:off x="539552" y="1412776"/>
            <a:ext cx="8208912" cy="452431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In Class 3, we are </a:t>
            </a:r>
            <a:r>
              <a:rPr lang="en-GB" sz="2400" dirty="0" smtClean="0">
                <a:latin typeface="Arial" panose="020B0604020202020204" pitchFamily="34" charset="0"/>
                <a:cs typeface="Arial" panose="020B0604020202020204" pitchFamily="34" charset="0"/>
              </a:rPr>
              <a:t>planning </a:t>
            </a:r>
            <a:r>
              <a:rPr lang="en-GB" sz="2400" dirty="0" smtClean="0">
                <a:latin typeface="Arial" panose="020B0604020202020204" pitchFamily="34" charset="0"/>
                <a:cs typeface="Arial" panose="020B0604020202020204" pitchFamily="34" charset="0"/>
              </a:rPr>
              <a:t>a trip to Tatton Park in Cheshire to link up with our Stone Age topic.</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This trip is due to take place in </a:t>
            </a:r>
            <a:r>
              <a:rPr lang="en-GB" sz="2400" b="1" dirty="0" smtClean="0">
                <a:latin typeface="Arial" panose="020B0604020202020204" pitchFamily="34" charset="0"/>
                <a:cs typeface="Arial" panose="020B0604020202020204" pitchFamily="34" charset="0"/>
              </a:rPr>
              <a:t>Tuesday 7</a:t>
            </a:r>
            <a:r>
              <a:rPr lang="en-GB" sz="2400" b="1" baseline="30000" dirty="0" smtClean="0">
                <a:latin typeface="Arial" panose="020B0604020202020204" pitchFamily="34" charset="0"/>
                <a:cs typeface="Arial" panose="020B0604020202020204" pitchFamily="34" charset="0"/>
              </a:rPr>
              <a:t>th</a:t>
            </a:r>
            <a:r>
              <a:rPr lang="en-GB" sz="2400" b="1" dirty="0" smtClean="0">
                <a:latin typeface="Arial" panose="020B0604020202020204" pitchFamily="34" charset="0"/>
                <a:cs typeface="Arial" panose="020B0604020202020204" pitchFamily="34" charset="0"/>
              </a:rPr>
              <a:t> February</a:t>
            </a:r>
            <a:r>
              <a:rPr lang="en-GB" sz="2400" b="1" dirty="0" smtClean="0">
                <a:latin typeface="Arial" panose="020B0604020202020204" pitchFamily="34" charset="0"/>
                <a:cs typeface="Arial" panose="020B0604020202020204" pitchFamily="34" charset="0"/>
              </a:rPr>
              <a:t> 2023.</a:t>
            </a:r>
            <a:endParaRPr lang="en-GB" sz="2400" dirty="0" smtClean="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Details of this trip will be communicated with yourselves in the near future. </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This trip will need to be paid for using </a:t>
            </a:r>
            <a:r>
              <a:rPr lang="en-US" sz="2400" dirty="0" err="1" smtClean="0">
                <a:latin typeface="Arial" panose="020B0604020202020204" pitchFamily="34" charset="0"/>
                <a:cs typeface="Arial" panose="020B0604020202020204" pitchFamily="34" charset="0"/>
              </a:rPr>
              <a:t>ParentPay</a:t>
            </a:r>
            <a:r>
              <a:rPr lang="en-US" sz="2400" dirty="0" smtClean="0">
                <a:latin typeface="Arial" panose="020B0604020202020204" pitchFamily="34" charset="0"/>
                <a:cs typeface="Arial" panose="020B0604020202020204" pitchFamily="34" charset="0"/>
              </a:rPr>
              <a:t> as mentioned earlier.</a:t>
            </a:r>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89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3030" y="620688"/>
            <a:ext cx="6377940" cy="1293028"/>
          </a:xfrm>
        </p:spPr>
        <p:txBody>
          <a:bodyPr>
            <a:normAutofit/>
          </a:bodyPr>
          <a:lstStyle/>
          <a:p>
            <a:pPr algn="ctr"/>
            <a:r>
              <a:rPr lang="en-US" sz="4800" b="1" u="sng" cap="none" dirty="0" smtClean="0">
                <a:latin typeface="Arial" panose="020B0604020202020204" pitchFamily="34" charset="0"/>
                <a:cs typeface="Arial" panose="020B0604020202020204" pitchFamily="34" charset="0"/>
              </a:rPr>
              <a:t>Teaching Team</a:t>
            </a:r>
            <a:endParaRPr lang="en-GB" sz="4800" b="1" u="sng" cap="non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2800" dirty="0" smtClean="0">
                <a:latin typeface="Arial" panose="020B0604020202020204" pitchFamily="34" charset="0"/>
                <a:cs typeface="Arial" panose="020B0604020202020204" pitchFamily="34" charset="0"/>
              </a:rPr>
              <a:t>The staff working with Class 3 this year are:</a:t>
            </a:r>
          </a:p>
          <a:p>
            <a:pPr marL="0" indent="0">
              <a:buNone/>
            </a:pPr>
            <a:endParaRPr lang="en-US" sz="2800" dirty="0">
              <a:latin typeface="Arial" panose="020B0604020202020204" pitchFamily="34" charset="0"/>
              <a:cs typeface="Arial" panose="020B0604020202020204" pitchFamily="34" charset="0"/>
            </a:endParaRPr>
          </a:p>
          <a:p>
            <a:pPr marL="0" indent="0" algn="ctr">
              <a:buNone/>
            </a:pPr>
            <a:r>
              <a:rPr lang="en-US" sz="2800" b="1" dirty="0" smtClean="0">
                <a:latin typeface="Arial" panose="020B0604020202020204" pitchFamily="34" charset="0"/>
                <a:cs typeface="Arial" panose="020B0604020202020204" pitchFamily="34" charset="0"/>
              </a:rPr>
              <a:t>Teacher:</a:t>
            </a:r>
            <a:r>
              <a:rPr lang="en-US" sz="2800" dirty="0" smtClean="0">
                <a:latin typeface="Arial" panose="020B0604020202020204" pitchFamily="34" charset="0"/>
                <a:cs typeface="Arial" panose="020B0604020202020204" pitchFamily="34" charset="0"/>
              </a:rPr>
              <a:t> Miss </a:t>
            </a:r>
            <a:r>
              <a:rPr lang="en-US" sz="2800" dirty="0" smtClean="0">
                <a:latin typeface="Arial" panose="020B0604020202020204" pitchFamily="34" charset="0"/>
                <a:cs typeface="Arial" panose="020B0604020202020204" pitchFamily="34" charset="0"/>
              </a:rPr>
              <a:t>Murray</a:t>
            </a:r>
            <a:endParaRPr lang="en-US" sz="2800" dirty="0" smtClean="0">
              <a:latin typeface="Arial" panose="020B0604020202020204" pitchFamily="34" charset="0"/>
              <a:cs typeface="Arial" panose="020B0604020202020204" pitchFamily="34" charset="0"/>
            </a:endParaRPr>
          </a:p>
          <a:p>
            <a:pPr marL="0" indent="0" algn="ctr">
              <a:buNone/>
            </a:pPr>
            <a:r>
              <a:rPr lang="en-US" sz="2800" b="1" dirty="0" smtClean="0">
                <a:latin typeface="Arial" panose="020B0604020202020204" pitchFamily="34" charset="0"/>
                <a:cs typeface="Arial" panose="020B0604020202020204" pitchFamily="34" charset="0"/>
              </a:rPr>
              <a:t>Teaching Assistant:</a:t>
            </a:r>
            <a:r>
              <a:rPr lang="en-US" sz="2800" dirty="0" smtClean="0">
                <a:latin typeface="Arial" panose="020B0604020202020204" pitchFamily="34" charset="0"/>
                <a:cs typeface="Arial" panose="020B0604020202020204" pitchFamily="34" charset="0"/>
              </a:rPr>
              <a:t> Miss </a:t>
            </a:r>
            <a:r>
              <a:rPr lang="en-US" sz="2800" dirty="0" smtClean="0">
                <a:latin typeface="Arial" panose="020B0604020202020204" pitchFamily="34" charset="0"/>
                <a:cs typeface="Arial" panose="020B0604020202020204" pitchFamily="34" charset="0"/>
              </a:rPr>
              <a:t>Turpin</a:t>
            </a:r>
            <a:endParaRPr lang="en-US"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7939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589323"/>
            <a:ext cx="7920880" cy="791493"/>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Finally…</a:t>
            </a:r>
          </a:p>
        </p:txBody>
      </p:sp>
      <p:sp>
        <p:nvSpPr>
          <p:cNvPr id="2" name="TextBox 1"/>
          <p:cNvSpPr txBox="1"/>
          <p:nvPr/>
        </p:nvSpPr>
        <p:spPr>
          <a:xfrm>
            <a:off x="467544" y="1700808"/>
            <a:ext cx="8280920" cy="452431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If you have any concerns or issues during the year please contact me via the front office. I am available before the start of the school day between 7:45-8:30am and after school most days.</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I can also be contacted using the Class 3 email address which is </a:t>
            </a:r>
            <a:r>
              <a:rPr lang="en-GB" sz="2400" dirty="0" smtClean="0">
                <a:latin typeface="Arial" panose="020B0604020202020204" pitchFamily="34" charset="0"/>
                <a:cs typeface="Arial" panose="020B0604020202020204" pitchFamily="34" charset="0"/>
                <a:hlinkClick r:id="rId2"/>
              </a:rPr>
              <a:t>classthree@thegrangeprimary.org</a:t>
            </a:r>
            <a:endParaRPr lang="en-GB"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Thank you for coming today.</a:t>
            </a:r>
            <a:endParaRPr lang="en-GB" sz="2400" b="1"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5358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759687" y="548680"/>
            <a:ext cx="7704667" cy="953617"/>
          </a:xfrm>
        </p:spPr>
        <p:txBody>
          <a:bodyPr>
            <a:normAutofit/>
          </a:bodyPr>
          <a:lstStyle/>
          <a:p>
            <a:pPr algn="ctr" eaLnBrk="1" hangingPunct="1"/>
            <a:r>
              <a:rPr lang="en-GB" altLang="en-US" sz="4800" b="1" u="sng" cap="none" dirty="0" smtClean="0">
                <a:latin typeface="Arial" panose="020B0604020202020204" pitchFamily="34" charset="0"/>
                <a:cs typeface="Arial" panose="020B0604020202020204" pitchFamily="34" charset="0"/>
              </a:rPr>
              <a:t>Attendance &amp; Punctuality</a:t>
            </a:r>
          </a:p>
        </p:txBody>
      </p:sp>
      <p:sp>
        <p:nvSpPr>
          <p:cNvPr id="17411" name="Rectangle 3"/>
          <p:cNvSpPr>
            <a:spLocks noGrp="1" noChangeArrowheads="1"/>
          </p:cNvSpPr>
          <p:nvPr>
            <p:ph idx="1"/>
          </p:nvPr>
        </p:nvSpPr>
        <p:spPr>
          <a:xfrm>
            <a:off x="395536" y="1657056"/>
            <a:ext cx="8496944" cy="5012304"/>
          </a:xfrm>
        </p:spPr>
        <p:txBody>
          <a:bodyPr rtlCol="0">
            <a:normAutofit/>
          </a:bodyPr>
          <a:lstStyle/>
          <a:p>
            <a:pPr marL="274320" indent="-274320" eaLnBrk="1" fontAlgn="auto" hangingPunct="1">
              <a:lnSpc>
                <a:spcPct val="80000"/>
              </a:lnSpc>
              <a:spcAft>
                <a:spcPts val="0"/>
              </a:spcAft>
              <a:defRPr/>
            </a:pPr>
            <a:r>
              <a:rPr lang="en-GB" altLang="en-US" sz="2200" b="1" dirty="0" smtClean="0">
                <a:effectLst>
                  <a:outerShdw blurRad="38100" dist="38100" dir="2700000" algn="tl">
                    <a:srgbClr val="FFFFFF"/>
                  </a:outerShdw>
                </a:effectLst>
                <a:latin typeface="Arial" panose="020B0604020202020204" pitchFamily="34" charset="0"/>
                <a:cs typeface="Arial" panose="020B0604020202020204" pitchFamily="34" charset="0"/>
              </a:rPr>
              <a:t>Holidays should not be booked during term time.</a:t>
            </a:r>
          </a:p>
          <a:p>
            <a:pPr marL="274320" indent="-274320" eaLnBrk="1" fontAlgn="auto" hangingPunct="1">
              <a:lnSpc>
                <a:spcPct val="80000"/>
              </a:lnSpc>
              <a:spcAft>
                <a:spcPts val="0"/>
              </a:spcAft>
              <a:defRPr/>
            </a:pPr>
            <a:r>
              <a:rPr lang="en-GB" altLang="en-US" sz="22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Arrival time for all classes is </a:t>
            </a:r>
            <a:r>
              <a:rPr lang="en-GB" altLang="en-US" sz="2200" b="1"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8.45 a.m</a:t>
            </a:r>
            <a:r>
              <a:rPr lang="en-GB" altLang="en-US" sz="22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Children must be in class at 8.55 a.m. when the register is taken.</a:t>
            </a:r>
          </a:p>
          <a:p>
            <a:pPr marL="274320" indent="-274320" eaLnBrk="1" fontAlgn="auto" hangingPunct="1">
              <a:lnSpc>
                <a:spcPct val="80000"/>
              </a:lnSpc>
              <a:spcAft>
                <a:spcPts val="0"/>
              </a:spcAft>
              <a:defRPr/>
            </a:pPr>
            <a:r>
              <a:rPr lang="en-GB" altLang="en-US" sz="22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Children in Year Two and above may attend breakfast club from 8.15 a.m. in the hall. Breakfast items can be purchased from the counter. </a:t>
            </a:r>
          </a:p>
          <a:p>
            <a:pPr marL="274320" indent="-274320" eaLnBrk="1" fontAlgn="auto" hangingPunct="1">
              <a:lnSpc>
                <a:spcPct val="80000"/>
              </a:lnSpc>
              <a:spcAft>
                <a:spcPts val="0"/>
              </a:spcAft>
              <a:defRPr/>
            </a:pPr>
            <a:r>
              <a:rPr lang="en-GB" altLang="en-US" sz="22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If your child is unable to attend school, due to illness, please telephone the school office. </a:t>
            </a:r>
          </a:p>
          <a:p>
            <a:pPr marL="274320" indent="-274320" eaLnBrk="1" fontAlgn="auto" hangingPunct="1">
              <a:lnSpc>
                <a:spcPct val="80000"/>
              </a:lnSpc>
              <a:spcAft>
                <a:spcPts val="0"/>
              </a:spcAft>
              <a:defRPr/>
            </a:pPr>
            <a:r>
              <a:rPr lang="en-GB" altLang="en-US" sz="22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If you haven’t contacted school our Home-School Liaison Officer will contact you.</a:t>
            </a:r>
          </a:p>
          <a:p>
            <a:pPr marL="274320" indent="-274320" eaLnBrk="1" fontAlgn="auto" hangingPunct="1">
              <a:lnSpc>
                <a:spcPct val="80000"/>
              </a:lnSpc>
              <a:spcAft>
                <a:spcPts val="0"/>
              </a:spcAft>
              <a:defRPr/>
            </a:pPr>
            <a:r>
              <a:rPr lang="en-GB" altLang="en-US" sz="2200" dirty="0" smtClean="0">
                <a:latin typeface="Arial" panose="020B0604020202020204" pitchFamily="34" charset="0"/>
                <a:cs typeface="Arial" panose="020B0604020202020204" pitchFamily="34" charset="0"/>
              </a:rPr>
              <a:t>If your child has an appointment (medical or other) could you please send a letter or appointment card into school with the details. </a:t>
            </a:r>
          </a:p>
          <a:p>
            <a:pPr marL="274320" indent="-274320" eaLnBrk="1" fontAlgn="auto" hangingPunct="1">
              <a:lnSpc>
                <a:spcPct val="80000"/>
              </a:lnSpc>
              <a:spcAft>
                <a:spcPts val="0"/>
              </a:spcAft>
              <a:defRPr/>
            </a:pPr>
            <a:r>
              <a:rPr lang="en-GB" altLang="en-US" sz="2200" dirty="0" smtClean="0">
                <a:latin typeface="Arial" panose="020B0604020202020204" pitchFamily="34" charset="0"/>
                <a:cs typeface="Arial" panose="020B0604020202020204" pitchFamily="34" charset="0"/>
              </a:rPr>
              <a:t>A variety of attendance awards are given to classes and individuals with the best attendance. </a:t>
            </a:r>
          </a:p>
        </p:txBody>
      </p:sp>
    </p:spTree>
    <p:extLst>
      <p:ext uri="{BB962C8B-B14F-4D97-AF65-F5344CB8AC3E}">
        <p14:creationId xmlns:p14="http://schemas.microsoft.com/office/powerpoint/2010/main" val="1874145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827584" y="620688"/>
            <a:ext cx="7704667" cy="1097633"/>
          </a:xfrm>
        </p:spPr>
        <p:txBody>
          <a:bodyPr>
            <a:normAutofit/>
          </a:bodyPr>
          <a:lstStyle/>
          <a:p>
            <a:pPr algn="ctr" eaLnBrk="1" hangingPunct="1"/>
            <a:r>
              <a:rPr lang="en-GB" altLang="en-US" sz="4800" b="1" u="sng" cap="none" dirty="0" smtClean="0">
                <a:latin typeface="Arial" panose="020B0604020202020204" pitchFamily="34" charset="0"/>
                <a:cs typeface="Arial" panose="020B0604020202020204" pitchFamily="34" charset="0"/>
              </a:rPr>
              <a:t>COVID-19</a:t>
            </a:r>
          </a:p>
        </p:txBody>
      </p:sp>
      <p:sp>
        <p:nvSpPr>
          <p:cNvPr id="17411" name="Rectangle 3"/>
          <p:cNvSpPr>
            <a:spLocks noGrp="1" noChangeArrowheads="1"/>
          </p:cNvSpPr>
          <p:nvPr>
            <p:ph idx="1"/>
          </p:nvPr>
        </p:nvSpPr>
        <p:spPr>
          <a:xfrm>
            <a:off x="827584" y="2132856"/>
            <a:ext cx="7434618" cy="3168352"/>
          </a:xfrm>
        </p:spPr>
        <p:txBody>
          <a:bodyPr rtlCol="0">
            <a:normAutofit/>
          </a:bodyPr>
          <a:lstStyle/>
          <a:p>
            <a:pPr marL="0" indent="0" algn="ctr" eaLnBrk="1" fontAlgn="auto" hangingPunct="1">
              <a:lnSpc>
                <a:spcPct val="80000"/>
              </a:lnSpc>
              <a:spcAft>
                <a:spcPts val="0"/>
              </a:spcAft>
              <a:buNone/>
              <a:defRPr/>
            </a:pPr>
            <a:r>
              <a:rPr lang="en-GB" altLang="en-US" sz="2800" dirty="0" smtClean="0">
                <a:effectLst>
                  <a:outerShdw blurRad="38100" dist="38100" dir="2700000" algn="tl">
                    <a:srgbClr val="FFFFFF"/>
                  </a:outerShdw>
                </a:effectLst>
                <a:latin typeface="Arial" panose="020B0604020202020204" pitchFamily="34" charset="0"/>
                <a:cs typeface="Arial" panose="020B0604020202020204" pitchFamily="34" charset="0"/>
              </a:rPr>
              <a:t>It is still crucially important that you inform us immediately if your child tests positive for COVID 19. </a:t>
            </a:r>
          </a:p>
          <a:p>
            <a:pPr marL="0" indent="0" algn="ctr" eaLnBrk="1" fontAlgn="auto" hangingPunct="1">
              <a:lnSpc>
                <a:spcPct val="80000"/>
              </a:lnSpc>
              <a:spcAft>
                <a:spcPts val="0"/>
              </a:spcAft>
              <a:buNone/>
              <a:defRPr/>
            </a:pPr>
            <a:endParaRPr lang="en-GB" altLang="en-US" sz="2800" dirty="0">
              <a:effectLst>
                <a:outerShdw blurRad="38100" dist="38100" dir="2700000" algn="tl">
                  <a:srgbClr val="FFFFFF"/>
                </a:outerShdw>
              </a:effectLst>
              <a:latin typeface="Arial" panose="020B0604020202020204" pitchFamily="34" charset="0"/>
              <a:cs typeface="Arial" panose="020B0604020202020204" pitchFamily="34" charset="0"/>
            </a:endParaRPr>
          </a:p>
          <a:p>
            <a:pPr marL="0" indent="0" algn="ctr" eaLnBrk="1" fontAlgn="auto" hangingPunct="1">
              <a:lnSpc>
                <a:spcPct val="80000"/>
              </a:lnSpc>
              <a:spcAft>
                <a:spcPts val="0"/>
              </a:spcAft>
              <a:buNone/>
              <a:defRPr/>
            </a:pPr>
            <a:r>
              <a:rPr lang="en-GB" altLang="en-US" sz="2800" dirty="0" smtClean="0">
                <a:effectLst>
                  <a:outerShdw blurRad="38100" dist="38100" dir="2700000" algn="tl">
                    <a:srgbClr val="FFFFFF"/>
                  </a:outerShdw>
                </a:effectLst>
                <a:latin typeface="Arial" panose="020B0604020202020204" pitchFamily="34" charset="0"/>
                <a:cs typeface="Arial" panose="020B0604020202020204" pitchFamily="34" charset="0"/>
              </a:rPr>
              <a:t>If you or a member of your household has tested positive, your child </a:t>
            </a:r>
            <a:r>
              <a:rPr lang="en-GB" altLang="en-US" sz="2800" b="1" dirty="0" smtClean="0">
                <a:effectLst>
                  <a:outerShdw blurRad="38100" dist="38100" dir="2700000" algn="tl">
                    <a:srgbClr val="FFFFFF"/>
                  </a:outerShdw>
                </a:effectLst>
                <a:latin typeface="Arial" panose="020B0604020202020204" pitchFamily="34" charset="0"/>
                <a:cs typeface="Arial" panose="020B0604020202020204" pitchFamily="34" charset="0"/>
              </a:rPr>
              <a:t>may still attend school.</a:t>
            </a:r>
            <a:endParaRPr lang="en-GB" altLang="en-US"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0966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827584" y="243135"/>
            <a:ext cx="7704667" cy="881609"/>
          </a:xfrm>
        </p:spPr>
        <p:txBody>
          <a:bodyPr/>
          <a:lstStyle/>
          <a:p>
            <a:pPr algn="ctr" eaLnBrk="1" hangingPunct="1"/>
            <a:r>
              <a:rPr lang="en-GB" altLang="en-US" sz="4800" b="1" u="sng" cap="none" dirty="0" smtClean="0">
                <a:latin typeface="Arial" panose="020B0604020202020204" pitchFamily="34" charset="0"/>
                <a:cs typeface="Arial" panose="020B0604020202020204" pitchFamily="34" charset="0"/>
              </a:rPr>
              <a:t>Uniform</a:t>
            </a:r>
            <a:endParaRPr lang="en-GB" altLang="en-US" b="1" u="sng" dirty="0" smtClean="0">
              <a:latin typeface="Arial" panose="020B0604020202020204" pitchFamily="34" charset="0"/>
              <a:cs typeface="Arial" panose="020B0604020202020204" pitchFamily="34" charset="0"/>
            </a:endParaRPr>
          </a:p>
        </p:txBody>
      </p:sp>
      <p:sp>
        <p:nvSpPr>
          <p:cNvPr id="15363" name="Rectangle 3"/>
          <p:cNvSpPr>
            <a:spLocks noGrp="1" noChangeArrowheads="1"/>
          </p:cNvSpPr>
          <p:nvPr>
            <p:ph idx="1"/>
          </p:nvPr>
        </p:nvSpPr>
        <p:spPr>
          <a:xfrm>
            <a:off x="276023" y="1268760"/>
            <a:ext cx="8807787" cy="5040560"/>
          </a:xfrm>
        </p:spPr>
        <p:txBody>
          <a:bodyPr rtlCol="0">
            <a:noAutofit/>
          </a:bodyPr>
          <a:lstStyle/>
          <a:p>
            <a:pPr marL="274320" indent="-274320" eaLnBrk="1" fontAlgn="auto" hangingPunct="1">
              <a:lnSpc>
                <a:spcPct val="100000"/>
              </a:lnSpc>
              <a:spcBef>
                <a:spcPts val="0"/>
              </a:spcBef>
              <a:spcAft>
                <a:spcPts val="0"/>
              </a:spcAft>
              <a:defRPr/>
            </a:pPr>
            <a:r>
              <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Please ensure your child is always dressed for school in the correct school uniform.</a:t>
            </a:r>
          </a:p>
          <a:p>
            <a:pPr marL="0" indent="0" eaLnBrk="1" fontAlgn="auto" hangingPunct="1">
              <a:lnSpc>
                <a:spcPct val="100000"/>
              </a:lnSpc>
              <a:spcBef>
                <a:spcPts val="0"/>
              </a:spcBef>
              <a:spcAft>
                <a:spcPts val="0"/>
              </a:spcAft>
              <a:buNone/>
              <a:defRPr/>
            </a:pPr>
            <a:endPar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Could you also ensure that all uniform and belongings are </a:t>
            </a:r>
            <a:r>
              <a:rPr lang="en-GB" altLang="en-US" sz="1800" b="1" dirty="0" smtClean="0">
                <a:effectLst>
                  <a:outerShdw blurRad="38100" dist="38100" dir="2700000" algn="tl">
                    <a:srgbClr val="FFFFFF"/>
                  </a:outerShdw>
                </a:effectLst>
                <a:latin typeface="Arial" panose="020B0604020202020204" pitchFamily="34" charset="0"/>
                <a:cs typeface="Arial" panose="020B0604020202020204" pitchFamily="34" charset="0"/>
              </a:rPr>
              <a:t>labelled with your child’s name.</a:t>
            </a:r>
          </a:p>
          <a:p>
            <a:pPr marL="0" indent="0" eaLnBrk="1" fontAlgn="auto" hangingPunct="1">
              <a:lnSpc>
                <a:spcPct val="100000"/>
              </a:lnSpc>
              <a:spcBef>
                <a:spcPts val="0"/>
              </a:spcBef>
              <a:spcAft>
                <a:spcPts val="0"/>
              </a:spcAft>
              <a:buNone/>
              <a:defRPr/>
            </a:pPr>
            <a:endPar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Trainers are NOT allowed to be worn for school. However, children may bring in trainers to change into at break-times.</a:t>
            </a:r>
          </a:p>
          <a:p>
            <a:pPr marL="0" indent="0" eaLnBrk="1" fontAlgn="auto" hangingPunct="1">
              <a:lnSpc>
                <a:spcPct val="100000"/>
              </a:lnSpc>
              <a:spcBef>
                <a:spcPts val="0"/>
              </a:spcBef>
              <a:spcAft>
                <a:spcPts val="0"/>
              </a:spcAft>
              <a:buNone/>
              <a:defRPr/>
            </a:pPr>
            <a:endParaRPr lang="en-GB" altLang="en-US" sz="18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latin typeface="Arial" panose="020B0604020202020204" pitchFamily="34" charset="0"/>
                <a:cs typeface="Arial" panose="020B0604020202020204" pitchFamily="34" charset="0"/>
              </a:rPr>
              <a:t>Jewellery (apart from watches and small spherical stud earrings) may not be worn.</a:t>
            </a:r>
          </a:p>
          <a:p>
            <a:pPr marL="0" indent="0" eaLnBrk="1" fontAlgn="auto" hangingPunct="1">
              <a:lnSpc>
                <a:spcPct val="100000"/>
              </a:lnSpc>
              <a:spcBef>
                <a:spcPts val="0"/>
              </a:spcBef>
              <a:spcAft>
                <a:spcPts val="0"/>
              </a:spcAft>
              <a:buNone/>
              <a:defRPr/>
            </a:pPr>
            <a:endParaRPr lang="en-GB" altLang="en-US" sz="1800" dirty="0" smtClean="0">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latin typeface="Arial" panose="020B0604020202020204" pitchFamily="34" charset="0"/>
                <a:cs typeface="Arial" panose="020B0604020202020204" pitchFamily="34" charset="0"/>
              </a:rPr>
              <a:t>Children with long hair should wear it tied back. Please avoid large brightly coloured bows and hair accessories. Please ensure haircuts are appropriate for school.</a:t>
            </a:r>
          </a:p>
          <a:p>
            <a:pPr marL="0" indent="0" eaLnBrk="1" fontAlgn="auto" hangingPunct="1">
              <a:lnSpc>
                <a:spcPct val="100000"/>
              </a:lnSpc>
              <a:spcBef>
                <a:spcPts val="0"/>
              </a:spcBef>
              <a:spcAft>
                <a:spcPts val="0"/>
              </a:spcAft>
              <a:buNone/>
              <a:defRPr/>
            </a:pPr>
            <a:endParaRPr lang="en-GB" altLang="en-US" sz="1800" dirty="0" smtClean="0">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latin typeface="Arial" panose="020B0604020202020204" pitchFamily="34" charset="0"/>
                <a:cs typeface="Arial" panose="020B0604020202020204" pitchFamily="34" charset="0"/>
              </a:rPr>
              <a:t>Nail varnish should not be worn in school.</a:t>
            </a:r>
          </a:p>
          <a:p>
            <a:pPr marL="0" indent="0" eaLnBrk="1" fontAlgn="auto" hangingPunct="1">
              <a:lnSpc>
                <a:spcPct val="100000"/>
              </a:lnSpc>
              <a:spcBef>
                <a:spcPts val="0"/>
              </a:spcBef>
              <a:spcAft>
                <a:spcPts val="0"/>
              </a:spcAft>
              <a:buNone/>
              <a:defRPr/>
            </a:pPr>
            <a:endParaRPr lang="en-GB" altLang="en-US" sz="1800" dirty="0" smtClean="0">
              <a:latin typeface="Arial" panose="020B0604020202020204" pitchFamily="34" charset="0"/>
              <a:cs typeface="Arial" panose="020B0604020202020204" pitchFamily="34" charset="0"/>
            </a:endParaRPr>
          </a:p>
          <a:p>
            <a:pPr marL="274320" indent="-274320" eaLnBrk="1" fontAlgn="auto" hangingPunct="1">
              <a:lnSpc>
                <a:spcPct val="100000"/>
              </a:lnSpc>
              <a:spcBef>
                <a:spcPts val="0"/>
              </a:spcBef>
              <a:spcAft>
                <a:spcPts val="0"/>
              </a:spcAft>
              <a:defRPr/>
            </a:pPr>
            <a:r>
              <a:rPr lang="en-GB" altLang="en-US" sz="1800" dirty="0" smtClean="0">
                <a:latin typeface="Arial" panose="020B0604020202020204" pitchFamily="34" charset="0"/>
                <a:cs typeface="Arial" panose="020B0604020202020204" pitchFamily="34" charset="0"/>
              </a:rPr>
              <a:t>Children should use our school book bags or bags of a similar size. Due to limited space, larger satchel / handbags style bags are not allowed. </a:t>
            </a:r>
          </a:p>
        </p:txBody>
      </p:sp>
    </p:spTree>
    <p:extLst>
      <p:ext uri="{BB962C8B-B14F-4D97-AF65-F5344CB8AC3E}">
        <p14:creationId xmlns:p14="http://schemas.microsoft.com/office/powerpoint/2010/main" val="1660636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982132" y="908720"/>
            <a:ext cx="7704667" cy="1171599"/>
          </a:xfrm>
        </p:spPr>
        <p:txBody>
          <a:bodyPr>
            <a:noAutofit/>
          </a:bodyPr>
          <a:lstStyle/>
          <a:p>
            <a:pPr algn="ctr" eaLnBrk="1" hangingPunct="1"/>
            <a:r>
              <a:rPr lang="en-GB" altLang="en-US" sz="4800" b="1" u="sng" cap="none" dirty="0" smtClean="0">
                <a:latin typeface="Arial" panose="020B0604020202020204" pitchFamily="34" charset="0"/>
                <a:cs typeface="Arial" panose="020B0604020202020204" pitchFamily="34" charset="0"/>
              </a:rPr>
              <a:t>Fire Drill and Lockdown </a:t>
            </a:r>
            <a:r>
              <a:rPr lang="en-GB" altLang="en-US" sz="4800" b="1" u="sng" cap="none" dirty="0">
                <a:latin typeface="Arial" panose="020B0604020202020204" pitchFamily="34" charset="0"/>
                <a:cs typeface="Arial" panose="020B0604020202020204" pitchFamily="34" charset="0"/>
              </a:rPr>
              <a:t>P</a:t>
            </a:r>
            <a:r>
              <a:rPr lang="en-GB" altLang="en-US" sz="4800" b="1" u="sng" cap="none" dirty="0" smtClean="0">
                <a:latin typeface="Arial" panose="020B0604020202020204" pitchFamily="34" charset="0"/>
                <a:cs typeface="Arial" panose="020B0604020202020204" pitchFamily="34" charset="0"/>
              </a:rPr>
              <a:t>rocedures</a:t>
            </a:r>
          </a:p>
        </p:txBody>
      </p:sp>
      <p:sp>
        <p:nvSpPr>
          <p:cNvPr id="15363" name="Rectangle 3"/>
          <p:cNvSpPr>
            <a:spLocks noGrp="1" noChangeArrowheads="1"/>
          </p:cNvSpPr>
          <p:nvPr>
            <p:ph idx="1"/>
          </p:nvPr>
        </p:nvSpPr>
        <p:spPr>
          <a:xfrm>
            <a:off x="467544" y="2564904"/>
            <a:ext cx="8363366" cy="3528392"/>
          </a:xfrm>
        </p:spPr>
        <p:txBody>
          <a:bodyPr rtlCol="0">
            <a:noAutofit/>
          </a:bodyPr>
          <a:lstStyle/>
          <a:p>
            <a:pPr>
              <a:lnSpc>
                <a:spcPct val="90000"/>
              </a:lnSpc>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For health and safety reasons, every year we have a number of fire drills to ensure that our procedures are as efficient as they can be should the school ever have to deal with a real emergency situation.</a:t>
            </a:r>
          </a:p>
          <a:p>
            <a:pPr marL="274320" indent="-274320" eaLnBrk="1" fontAlgn="auto" hangingPunct="1">
              <a:lnSpc>
                <a:spcPct val="90000"/>
              </a:lnSpc>
              <a:spcAft>
                <a:spcPts val="0"/>
              </a:spcAft>
              <a:buFont typeface="Wingdings" pitchFamily="2" charset="2"/>
              <a:buNone/>
              <a:defRPr/>
            </a:pPr>
            <a:endParaRPr lang="en-GB" altLang="en-US" sz="2400" dirty="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endParaRPr>
          </a:p>
          <a:p>
            <a:pPr>
              <a:lnSpc>
                <a:spcPct val="90000"/>
              </a:lnSpc>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A lockdown drill will take place during the year and all children will be informed in an assembly prior to the drill. This should help to ensure that no children become distressed during the exercise. </a:t>
            </a:r>
          </a:p>
          <a:p>
            <a:pPr marL="274320" indent="-274320" eaLnBrk="1" fontAlgn="auto" hangingPunct="1">
              <a:lnSpc>
                <a:spcPct val="90000"/>
              </a:lnSpc>
              <a:spcAft>
                <a:spcPts val="0"/>
              </a:spcAft>
              <a:buFont typeface="Wingdings" pitchFamily="2" charset="2"/>
              <a:buNone/>
              <a:defRPr/>
            </a:pPr>
            <a:r>
              <a:rPr lang="en-GB" altLang="en-US" sz="2400" dirty="0" smtClean="0">
                <a:solidFill>
                  <a:srgbClr val="000000"/>
                </a:solidFill>
                <a:effectLst>
                  <a:outerShdw blurRad="38100" dist="38100" dir="2700000" algn="tl">
                    <a:srgbClr val="FFFFFF"/>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45913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485504"/>
            <a:ext cx="8183563" cy="907504"/>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Website</a:t>
            </a:r>
          </a:p>
        </p:txBody>
      </p:sp>
      <p:sp>
        <p:nvSpPr>
          <p:cNvPr id="21507" name="Rectangle 3"/>
          <p:cNvSpPr>
            <a:spLocks noGrp="1" noChangeArrowheads="1"/>
          </p:cNvSpPr>
          <p:nvPr>
            <p:ph idx="1"/>
          </p:nvPr>
        </p:nvSpPr>
        <p:spPr>
          <a:xfrm>
            <a:off x="287523" y="1628800"/>
            <a:ext cx="8543603" cy="4187825"/>
          </a:xfrm>
        </p:spPr>
        <p:txBody>
          <a:bodyPr>
            <a:noAutofit/>
          </a:bodyPr>
          <a:lstStyle/>
          <a:p>
            <a:pPr eaLnBrk="1" hangingPunct="1">
              <a:lnSpc>
                <a:spcPct val="90000"/>
              </a:lnSpc>
            </a:pPr>
            <a:r>
              <a:rPr lang="en-GB" altLang="en-US" sz="2400" dirty="0" smtClean="0">
                <a:latin typeface="Arial" panose="020B0604020202020204" pitchFamily="34" charset="0"/>
                <a:cs typeface="Arial" panose="020B0604020202020204" pitchFamily="34" charset="0"/>
              </a:rPr>
              <a:t>Please visit our school website regularly </a:t>
            </a:r>
            <a:r>
              <a:rPr lang="en-GB" altLang="en-US" sz="2400" dirty="0" smtClean="0">
                <a:latin typeface="Arial" panose="020B0604020202020204" pitchFamily="34" charset="0"/>
                <a:cs typeface="Arial" panose="020B0604020202020204" pitchFamily="34" charset="0"/>
                <a:hlinkClick r:id="rId2"/>
              </a:rPr>
              <a:t>www.thegrangeprimary.com</a:t>
            </a:r>
            <a:r>
              <a:rPr lang="en-GB" altLang="en-US" sz="2400" dirty="0" smtClean="0">
                <a:latin typeface="Arial" panose="020B0604020202020204" pitchFamily="34" charset="0"/>
                <a:cs typeface="Arial" panose="020B0604020202020204" pitchFamily="34" charset="0"/>
              </a:rPr>
              <a:t> </a:t>
            </a:r>
          </a:p>
          <a:p>
            <a:pPr eaLnBrk="1" hangingPunct="1">
              <a:lnSpc>
                <a:spcPct val="90000"/>
              </a:lnSpc>
            </a:pPr>
            <a:r>
              <a:rPr lang="en-GB" altLang="en-US" sz="2400" dirty="0" smtClean="0">
                <a:latin typeface="Arial" panose="020B0604020202020204" pitchFamily="34" charset="0"/>
                <a:cs typeface="Arial" panose="020B0604020202020204" pitchFamily="34" charset="0"/>
              </a:rPr>
              <a:t>On there you’ll find lots more information about school.</a:t>
            </a:r>
          </a:p>
          <a:p>
            <a:pPr eaLnBrk="1" hangingPunct="1">
              <a:lnSpc>
                <a:spcPct val="90000"/>
              </a:lnSpc>
            </a:pPr>
            <a:r>
              <a:rPr lang="en-GB" altLang="en-US" sz="2400" dirty="0" smtClean="0">
                <a:latin typeface="Arial" panose="020B0604020202020204" pitchFamily="34" charset="0"/>
                <a:cs typeface="Arial" panose="020B0604020202020204" pitchFamily="34" charset="0"/>
              </a:rPr>
              <a:t>There are shortcut links to Espresso Learning.</a:t>
            </a:r>
          </a:p>
          <a:p>
            <a:pPr eaLnBrk="1" hangingPunct="1">
              <a:lnSpc>
                <a:spcPct val="90000"/>
              </a:lnSpc>
            </a:pPr>
            <a:r>
              <a:rPr lang="en-GB" altLang="en-US" sz="2400" dirty="0" smtClean="0">
                <a:latin typeface="Arial" panose="020B0604020202020204" pitchFamily="34" charset="0"/>
                <a:cs typeface="Arial" panose="020B0604020202020204" pitchFamily="34" charset="0"/>
              </a:rPr>
              <a:t>Children also have access to TT </a:t>
            </a:r>
            <a:r>
              <a:rPr lang="en-GB" altLang="en-US" sz="2400" dirty="0" err="1" smtClean="0">
                <a:latin typeface="Arial" panose="020B0604020202020204" pitchFamily="34" charset="0"/>
                <a:cs typeface="Arial" panose="020B0604020202020204" pitchFamily="34" charset="0"/>
              </a:rPr>
              <a:t>Rockstars</a:t>
            </a:r>
            <a:r>
              <a:rPr lang="en-GB" altLang="en-US" sz="2400" dirty="0">
                <a:latin typeface="Arial" panose="020B0604020202020204" pitchFamily="34" charset="0"/>
                <a:cs typeface="Arial" panose="020B0604020202020204" pitchFamily="34" charset="0"/>
              </a:rPr>
              <a:t>,</a:t>
            </a:r>
            <a:r>
              <a:rPr lang="en-GB" altLang="en-US" sz="2400" dirty="0" smtClean="0">
                <a:latin typeface="Arial" panose="020B0604020202020204" pitchFamily="34" charset="0"/>
                <a:cs typeface="Arial" panose="020B0604020202020204" pitchFamily="34" charset="0"/>
              </a:rPr>
              <a:t> Purple Mash, SPAG.com, Maths.co.uk and Spelling Shed.</a:t>
            </a:r>
          </a:p>
          <a:p>
            <a:pPr eaLnBrk="1" hangingPunct="1">
              <a:lnSpc>
                <a:spcPct val="90000"/>
              </a:lnSpc>
            </a:pPr>
            <a:r>
              <a:rPr lang="en-GB" altLang="en-US" sz="2400" dirty="0" smtClean="0">
                <a:latin typeface="Arial" panose="020B0604020202020204" pitchFamily="34" charset="0"/>
                <a:cs typeface="Arial" panose="020B0604020202020204" pitchFamily="34" charset="0"/>
              </a:rPr>
              <a:t>Individual log in and password details can be found on the inside cover of your child’s Reading Record.</a:t>
            </a:r>
          </a:p>
          <a:p>
            <a:pPr eaLnBrk="1" hangingPunct="1">
              <a:lnSpc>
                <a:spcPct val="90000"/>
              </a:lnSpc>
            </a:pPr>
            <a:r>
              <a:rPr lang="en-GB" altLang="en-US" sz="2400" dirty="0">
                <a:latin typeface="Arial" panose="020B0604020202020204" pitchFamily="34" charset="0"/>
                <a:cs typeface="Arial" panose="020B0604020202020204" pitchFamily="34" charset="0"/>
              </a:rPr>
              <a:t>W</a:t>
            </a:r>
            <a:r>
              <a:rPr lang="en-GB" altLang="en-US" sz="2400" dirty="0" smtClean="0">
                <a:latin typeface="Arial" panose="020B0604020202020204" pitchFamily="34" charset="0"/>
                <a:cs typeface="Arial" panose="020B0604020202020204" pitchFamily="34" charset="0"/>
              </a:rPr>
              <a:t>orking on these websites, particularly with your support, will have a positive effect on your child’s learning.</a:t>
            </a:r>
          </a:p>
        </p:txBody>
      </p:sp>
    </p:spTree>
    <p:extLst>
      <p:ext uri="{BB962C8B-B14F-4D97-AF65-F5344CB8AC3E}">
        <p14:creationId xmlns:p14="http://schemas.microsoft.com/office/powerpoint/2010/main" val="2149714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95536" y="548680"/>
            <a:ext cx="7920880" cy="791493"/>
          </a:xfrm>
        </p:spPr>
        <p:txBody>
          <a:bodyPr>
            <a:normAutofit/>
          </a:bodyPr>
          <a:lstStyle/>
          <a:p>
            <a:pPr algn="ctr" eaLnBrk="1" fontAlgn="auto" hangingPunct="1">
              <a:spcAft>
                <a:spcPts val="0"/>
              </a:spcAft>
              <a:defRPr/>
            </a:pPr>
            <a:r>
              <a:rPr lang="en-GB" sz="4800" b="1" u="sng" cap="none" dirty="0" smtClean="0">
                <a:latin typeface="Arial" panose="020B0604020202020204" pitchFamily="34" charset="0"/>
                <a:cs typeface="Arial" panose="020B0604020202020204" pitchFamily="34" charset="0"/>
              </a:rPr>
              <a:t> Newsletters </a:t>
            </a:r>
          </a:p>
        </p:txBody>
      </p:sp>
      <p:sp>
        <p:nvSpPr>
          <p:cNvPr id="2" name="TextBox 1"/>
          <p:cNvSpPr txBox="1"/>
          <p:nvPr/>
        </p:nvSpPr>
        <p:spPr>
          <a:xfrm>
            <a:off x="395536" y="1556792"/>
            <a:ext cx="8424936" cy="4832092"/>
          </a:xfrm>
          <a:prstGeom prst="rect">
            <a:avLst/>
          </a:prstGeom>
          <a:noFill/>
        </p:spPr>
        <p:txBody>
          <a:bodyPr wrap="square" rtlCol="0">
            <a:spAutoFit/>
          </a:bodyPr>
          <a:lstStyle/>
          <a:p>
            <a:pPr marL="342900" indent="-342900">
              <a:buFont typeface="Arial" pitchFamily="34" charset="0"/>
              <a:buChar char="•"/>
            </a:pPr>
            <a:r>
              <a:rPr lang="en-GB" sz="2800" dirty="0" smtClean="0">
                <a:latin typeface="Arial" panose="020B0604020202020204" pitchFamily="34" charset="0"/>
                <a:cs typeface="Arial" panose="020B0604020202020204" pitchFamily="34" charset="0"/>
              </a:rPr>
              <a:t>A detailed weekly newsletter can be found on the school website every Friday. It contains all important information and details of upcoming events.</a:t>
            </a:r>
          </a:p>
          <a:p>
            <a:endParaRPr lang="en-GB" sz="2800" dirty="0" smtClean="0">
              <a:latin typeface="Arial" panose="020B0604020202020204" pitchFamily="34" charset="0"/>
              <a:cs typeface="Arial" panose="020B0604020202020204" pitchFamily="34" charset="0"/>
            </a:endParaRPr>
          </a:p>
          <a:p>
            <a:pPr marL="342900" indent="-342900">
              <a:buFont typeface="Arial" pitchFamily="34" charset="0"/>
              <a:buChar char="•"/>
            </a:pPr>
            <a:r>
              <a:rPr lang="en-GB" sz="2800" dirty="0">
                <a:latin typeface="Arial" panose="020B0604020202020204" pitchFamily="34" charset="0"/>
                <a:cs typeface="Arial" panose="020B0604020202020204" pitchFamily="34" charset="0"/>
              </a:rPr>
              <a:t>P</a:t>
            </a:r>
            <a:r>
              <a:rPr lang="en-GB" sz="2800" dirty="0" smtClean="0">
                <a:latin typeface="Arial" panose="020B0604020202020204" pitchFamily="34" charset="0"/>
                <a:cs typeface="Arial" panose="020B0604020202020204" pitchFamily="34" charset="0"/>
              </a:rPr>
              <a:t>aper copies of the newsletter are available on request from the school office on Fridays. </a:t>
            </a:r>
          </a:p>
          <a:p>
            <a:endParaRPr lang="en-GB" sz="2800" dirty="0" smtClean="0">
              <a:latin typeface="Arial" panose="020B0604020202020204" pitchFamily="34" charset="0"/>
              <a:cs typeface="Arial" panose="020B0604020202020204" pitchFamily="34" charset="0"/>
            </a:endParaRPr>
          </a:p>
          <a:p>
            <a:pPr marL="342900" indent="-342900">
              <a:buFont typeface="Arial" pitchFamily="34" charset="0"/>
              <a:buChar char="•"/>
            </a:pPr>
            <a:r>
              <a:rPr lang="en-GB" sz="2800" dirty="0" smtClean="0">
                <a:latin typeface="Arial" panose="020B0604020202020204" pitchFamily="34" charset="0"/>
                <a:cs typeface="Arial" panose="020B0604020202020204" pitchFamily="34" charset="0"/>
              </a:rPr>
              <a:t>It is always best to consult the newsletter before telephoning school as it is likely to contain the information you need.  </a:t>
            </a:r>
          </a:p>
        </p:txBody>
      </p:sp>
    </p:spTree>
    <p:extLst>
      <p:ext uri="{BB962C8B-B14F-4D97-AF65-F5344CB8AC3E}">
        <p14:creationId xmlns:p14="http://schemas.microsoft.com/office/powerpoint/2010/main" val="504269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80342" y="260648"/>
            <a:ext cx="8183563" cy="1050925"/>
          </a:xfrm>
        </p:spPr>
        <p:txBody>
          <a:bodyPr>
            <a:normAutofit/>
          </a:bodyPr>
          <a:lstStyle/>
          <a:p>
            <a:pPr algn="ctr" eaLnBrk="1" fontAlgn="auto" hangingPunct="1">
              <a:spcAft>
                <a:spcPts val="0"/>
              </a:spcAft>
              <a:defRPr/>
            </a:pPr>
            <a:r>
              <a:rPr lang="en-GB" sz="4800" b="1" u="sng" cap="none" dirty="0" err="1" smtClean="0">
                <a:latin typeface="Arial" panose="020B0604020202020204" pitchFamily="34" charset="0"/>
                <a:cs typeface="Arial" panose="020B0604020202020204" pitchFamily="34" charset="0"/>
              </a:rPr>
              <a:t>ParentPay</a:t>
            </a:r>
            <a:endParaRPr lang="en-GB" sz="4800" b="1" u="sng" cap="none" dirty="0" smtClean="0">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a:xfrm>
            <a:off x="480342" y="1484784"/>
            <a:ext cx="8327579" cy="43204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n-GB" altLang="en-US" dirty="0" smtClean="0">
                <a:latin typeface="Arial" panose="020B0604020202020204" pitchFamily="34" charset="0"/>
                <a:cs typeface="Arial" panose="020B0604020202020204" pitchFamily="34" charset="0"/>
              </a:rPr>
              <a:t>Payment for all school activities e.g. lunches, trips and visits etc. needs to be made using </a:t>
            </a:r>
            <a:r>
              <a:rPr lang="en-GB" altLang="en-US" dirty="0" err="1" smtClean="0">
                <a:latin typeface="Arial" panose="020B0604020202020204" pitchFamily="34" charset="0"/>
                <a:cs typeface="Arial" panose="020B0604020202020204" pitchFamily="34" charset="0"/>
              </a:rPr>
              <a:t>ParentPay</a:t>
            </a:r>
            <a:r>
              <a:rPr lang="en-GB" altLang="en-US" dirty="0" smtClean="0">
                <a:latin typeface="Arial" panose="020B0604020202020204" pitchFamily="34" charset="0"/>
                <a:cs typeface="Arial" panose="020B0604020202020204" pitchFamily="34" charset="0"/>
              </a:rPr>
              <a:t>.</a:t>
            </a:r>
          </a:p>
          <a:p>
            <a:pPr marL="0" indent="0">
              <a:lnSpc>
                <a:spcPct val="90000"/>
              </a:lnSpc>
              <a:buFont typeface="Arial" panose="020B0604020202020204" pitchFamily="34" charset="0"/>
              <a:buNone/>
            </a:pPr>
            <a:endParaRPr lang="en-GB" altLang="en-US" dirty="0" smtClean="0">
              <a:latin typeface="Arial" panose="020B0604020202020204" pitchFamily="34" charset="0"/>
              <a:cs typeface="Arial" panose="020B0604020202020204" pitchFamily="34" charset="0"/>
            </a:endParaRPr>
          </a:p>
          <a:p>
            <a:pPr>
              <a:lnSpc>
                <a:spcPct val="90000"/>
              </a:lnSpc>
            </a:pPr>
            <a:r>
              <a:rPr lang="en-GB" altLang="en-US" dirty="0" smtClean="0">
                <a:latin typeface="Arial" panose="020B0604020202020204" pitchFamily="34" charset="0"/>
                <a:cs typeface="Arial" panose="020B0604020202020204" pitchFamily="34" charset="0"/>
              </a:rPr>
              <a:t>We no longer accept cash payments. Please be sure to activate your </a:t>
            </a:r>
            <a:r>
              <a:rPr lang="en-GB" altLang="en-US" dirty="0" err="1" smtClean="0">
                <a:latin typeface="Arial" panose="020B0604020202020204" pitchFamily="34" charset="0"/>
                <a:cs typeface="Arial" panose="020B0604020202020204" pitchFamily="34" charset="0"/>
              </a:rPr>
              <a:t>ParentPay</a:t>
            </a:r>
            <a:r>
              <a:rPr lang="en-GB" altLang="en-US" dirty="0" smtClean="0">
                <a:latin typeface="Arial" panose="020B0604020202020204" pitchFamily="34" charset="0"/>
                <a:cs typeface="Arial" panose="020B0604020202020204" pitchFamily="34" charset="0"/>
              </a:rPr>
              <a:t> account.</a:t>
            </a:r>
          </a:p>
          <a:p>
            <a:pPr>
              <a:lnSpc>
                <a:spcPct val="90000"/>
              </a:lnSpc>
            </a:pPr>
            <a:endParaRPr lang="en-US" altLang="en-US" dirty="0">
              <a:latin typeface="Arial" panose="020B0604020202020204" pitchFamily="34" charset="0"/>
              <a:cs typeface="Arial" panose="020B0604020202020204" pitchFamily="34" charset="0"/>
            </a:endParaRPr>
          </a:p>
          <a:p>
            <a:pPr>
              <a:lnSpc>
                <a:spcPct val="90000"/>
              </a:lnSpc>
            </a:pPr>
            <a:r>
              <a:rPr lang="en-US" altLang="en-US" dirty="0" smtClean="0">
                <a:latin typeface="Arial" panose="020B0604020202020204" pitchFamily="34" charset="0"/>
                <a:cs typeface="Arial" panose="020B0604020202020204" pitchFamily="34" charset="0"/>
              </a:rPr>
              <a:t>Details of your account can be obtained from the school office.</a:t>
            </a:r>
            <a:endParaRPr lang="en-GB" alt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333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13804</TotalTime>
  <Words>1321</Words>
  <Application>Microsoft Office PowerPoint</Application>
  <PresentationFormat>On-screen Show (4:3)</PresentationFormat>
  <Paragraphs>128</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Wingdings</vt:lpstr>
      <vt:lpstr>Wingdings 2</vt:lpstr>
      <vt:lpstr>Vapor Trail</vt:lpstr>
      <vt:lpstr>Meet The Teaching Team Class 3  September 2022</vt:lpstr>
      <vt:lpstr>Teaching Team</vt:lpstr>
      <vt:lpstr>Attendance &amp; Punctuality</vt:lpstr>
      <vt:lpstr>COVID-19</vt:lpstr>
      <vt:lpstr>Uniform</vt:lpstr>
      <vt:lpstr>Fire Drill and Lockdown Procedures</vt:lpstr>
      <vt:lpstr>Website</vt:lpstr>
      <vt:lpstr> Newsletters </vt:lpstr>
      <vt:lpstr>ParentPay</vt:lpstr>
      <vt:lpstr>Letters with a  permission slip</vt:lpstr>
      <vt:lpstr>Book Bags</vt:lpstr>
      <vt:lpstr>Snack</vt:lpstr>
      <vt:lpstr>Curriculum Overview</vt:lpstr>
      <vt:lpstr>Homework</vt:lpstr>
      <vt:lpstr>Reading</vt:lpstr>
      <vt:lpstr>Relationships and Health Education</vt:lpstr>
      <vt:lpstr>P.E.</vt:lpstr>
      <vt:lpstr>P.E.</vt:lpstr>
      <vt:lpstr> Trips </vt:lpstr>
      <vt:lpstr>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Timetable</dc:title>
  <dc:creator>Gwyn Evans</dc:creator>
  <cp:lastModifiedBy>Manager</cp:lastModifiedBy>
  <cp:revision>97</cp:revision>
  <cp:lastPrinted>2017-09-06T12:29:15Z</cp:lastPrinted>
  <dcterms:created xsi:type="dcterms:W3CDTF">2015-09-03T09:38:59Z</dcterms:created>
  <dcterms:modified xsi:type="dcterms:W3CDTF">2022-09-04T16:06:54Z</dcterms:modified>
</cp:coreProperties>
</file>